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7.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87" r:id="rId2"/>
    <p:sldId id="289" r:id="rId3"/>
    <p:sldId id="290" r:id="rId4"/>
    <p:sldId id="288" r:id="rId5"/>
    <p:sldId id="266" r:id="rId6"/>
    <p:sldId id="273" r:id="rId7"/>
    <p:sldId id="274" r:id="rId8"/>
    <p:sldId id="275" r:id="rId9"/>
    <p:sldId id="268" r:id="rId10"/>
    <p:sldId id="270" r:id="rId11"/>
    <p:sldId id="277" r:id="rId12"/>
    <p:sldId id="278" r:id="rId13"/>
    <p:sldId id="271" r:id="rId14"/>
    <p:sldId id="281" r:id="rId15"/>
    <p:sldId id="282" r:id="rId16"/>
    <p:sldId id="286" r:id="rId17"/>
    <p:sldId id="285" r:id="rId18"/>
  </p:sldIdLst>
  <p:sldSz cx="14630400" cy="8229600"/>
  <p:notesSz cx="8229600" cy="14630400"/>
  <p:embeddedFontLst>
    <p:embeddedFont>
      <p:font typeface="Calibri" pitchFamily="34" charset="0"/>
      <p:regular r:id="rId20"/>
      <p:bold r:id="rId21"/>
      <p:italic r:id="rId22"/>
      <p:boldItalic r:id="rId23"/>
    </p:embeddedFont>
    <p:embeddedFont>
      <p:font typeface="Merriweather"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8.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3798" y="3522821"/>
            <a:ext cx="7416403" cy="3158490"/>
          </a:xfrm>
          <a:prstGeom prst="rect">
            <a:avLst/>
          </a:prstGeom>
          <a:noFill/>
          <a:ln/>
        </p:spPr>
        <p:txBody>
          <a:bodyPr wrap="square" lIns="0" tIns="0" rIns="0" bIns="0" rtlCol="0" anchor="t"/>
          <a:lstStyle/>
          <a:p>
            <a:pPr marL="0" indent="0">
              <a:lnSpc>
                <a:spcPts val="3100"/>
              </a:lnSpc>
              <a:buNone/>
            </a:pPr>
            <a:endParaRPr lang="en-US" sz="1900" dirty="0"/>
          </a:p>
        </p:txBody>
      </p:sp>
      <p:sp>
        <p:nvSpPr>
          <p:cNvPr id="7" name="Text 3"/>
          <p:cNvSpPr/>
          <p:nvPr/>
        </p:nvSpPr>
        <p:spPr>
          <a:xfrm>
            <a:off x="576890" y="233916"/>
            <a:ext cx="13638839" cy="7740502"/>
          </a:xfrm>
          <a:prstGeom prst="rect">
            <a:avLst/>
          </a:prstGeom>
          <a:noFill/>
          <a:ln/>
        </p:spPr>
        <p:txBody>
          <a:bodyPr wrap="none" lIns="0" tIns="0" rIns="0" bIns="0" rtlCol="0" anchor="t"/>
          <a:lstStyle/>
          <a:p>
            <a:pPr marR="205105" algn="ctr"/>
            <a:r>
              <a:rPr lang="en-US" sz="2400" dirty="0" smtClean="0">
                <a:solidFill>
                  <a:schemeClr val="bg1"/>
                </a:solidFill>
                <a:effectLst/>
                <a:latin typeface="Merriweather" charset="0"/>
                <a:ea typeface="Times New Roman" panose="02020603050405020304" pitchFamily="18" charset="0"/>
                <a:cs typeface="Times New Roman" panose="02020603050405020304" pitchFamily="18" charset="0"/>
              </a:rPr>
              <a:t>   A Technical Seminar</a:t>
            </a:r>
            <a:r>
              <a:rPr lang="en-US" sz="2400" spc="-5" dirty="0" smtClean="0">
                <a:solidFill>
                  <a:schemeClr val="bg1"/>
                </a:solidFill>
                <a:effectLst/>
                <a:latin typeface="Merriweather" charset="0"/>
                <a:ea typeface="Times New Roman" panose="02020603050405020304" pitchFamily="18" charset="0"/>
                <a:cs typeface="Times New Roman" panose="02020603050405020304" pitchFamily="18" charset="0"/>
              </a:rPr>
              <a:t> Report</a:t>
            </a:r>
            <a:r>
              <a:rPr lang="en-IN" sz="2400" spc="-5" dirty="0">
                <a:solidFill>
                  <a:schemeClr val="bg1"/>
                </a:solidFill>
                <a:latin typeface="Merriweather" charset="0"/>
                <a:ea typeface="Calibri" panose="020F0502020204030204" pitchFamily="34" charset="0"/>
                <a:cs typeface="Times New Roman" panose="02020603050405020304" pitchFamily="18" charset="0"/>
              </a:rPr>
              <a:t> </a:t>
            </a:r>
            <a:r>
              <a:rPr lang="en-US" sz="2400" dirty="0" smtClean="0">
                <a:solidFill>
                  <a:schemeClr val="bg1"/>
                </a:solidFill>
                <a:effectLst/>
                <a:latin typeface="Merriweather" charset="0"/>
                <a:ea typeface="Times New Roman" panose="02020603050405020304" pitchFamily="18" charset="0"/>
                <a:cs typeface="Times New Roman" panose="02020603050405020304" pitchFamily="18" charset="0"/>
              </a:rPr>
              <a:t>in </a:t>
            </a:r>
            <a:r>
              <a:rPr lang="en-US" sz="2400" spc="-5" dirty="0" smtClean="0">
                <a:solidFill>
                  <a:schemeClr val="bg1"/>
                </a:solidFill>
                <a:effectLst/>
                <a:latin typeface="Merriweather" charset="0"/>
                <a:ea typeface="Times New Roman" panose="02020603050405020304" pitchFamily="18" charset="0"/>
                <a:cs typeface="Times New Roman" panose="02020603050405020304" pitchFamily="18" charset="0"/>
              </a:rPr>
              <a:t>partial</a:t>
            </a:r>
            <a:r>
              <a:rPr lang="en-US" sz="2400" dirty="0" smtClean="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400" spc="-5" dirty="0" smtClean="0">
                <a:solidFill>
                  <a:schemeClr val="bg1"/>
                </a:solidFill>
                <a:effectLst/>
                <a:latin typeface="Merriweather" charset="0"/>
                <a:ea typeface="Times New Roman" panose="02020603050405020304" pitchFamily="18" charset="0"/>
                <a:cs typeface="Times New Roman" panose="02020603050405020304" pitchFamily="18" charset="0"/>
              </a:rPr>
              <a:t>fulfillment</a:t>
            </a:r>
            <a:r>
              <a:rPr lang="en-US" sz="2400" dirty="0" smtClean="0">
                <a:solidFill>
                  <a:schemeClr val="bg1"/>
                </a:solidFill>
                <a:effectLst/>
                <a:latin typeface="Merriweather" charset="0"/>
                <a:ea typeface="Times New Roman" panose="02020603050405020304" pitchFamily="18" charset="0"/>
                <a:cs typeface="Times New Roman" panose="02020603050405020304" pitchFamily="18" charset="0"/>
              </a:rPr>
              <a:t> of</a:t>
            </a:r>
            <a:r>
              <a:rPr lang="en-US" sz="2400" spc="-5" dirty="0" smtClean="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400" dirty="0" smtClean="0">
                <a:solidFill>
                  <a:schemeClr val="bg1"/>
                </a:solidFill>
                <a:effectLst/>
                <a:latin typeface="Merriweather" charset="0"/>
                <a:ea typeface="Times New Roman" panose="02020603050405020304" pitchFamily="18" charset="0"/>
                <a:cs typeface="Times New Roman" panose="02020603050405020304" pitchFamily="18" charset="0"/>
              </a:rPr>
              <a:t>the </a:t>
            </a:r>
            <a:r>
              <a:rPr lang="en-US" sz="2400" spc="-5" dirty="0" smtClean="0">
                <a:solidFill>
                  <a:schemeClr val="bg1"/>
                </a:solidFill>
                <a:effectLst/>
                <a:latin typeface="Merriweather" charset="0"/>
                <a:ea typeface="Times New Roman" panose="02020603050405020304" pitchFamily="18" charset="0"/>
                <a:cs typeface="Times New Roman" panose="02020603050405020304" pitchFamily="18" charset="0"/>
              </a:rPr>
              <a:t>degree </a:t>
            </a:r>
          </a:p>
          <a:p>
            <a:pPr marR="205105" algn="ctr"/>
            <a:endParaRPr lang="en-IN" sz="2400" dirty="0" smtClean="0">
              <a:solidFill>
                <a:schemeClr val="bg1"/>
              </a:solidFill>
              <a:effectLst/>
              <a:latin typeface="Merriweather" charset="0"/>
              <a:ea typeface="Calibri" panose="020F0502020204030204" pitchFamily="34" charset="0"/>
              <a:cs typeface="Times New Roman" panose="02020603050405020304" pitchFamily="18" charset="0"/>
            </a:endParaRPr>
          </a:p>
          <a:p>
            <a:pPr algn="ctr">
              <a:lnSpc>
                <a:spcPts val="1000"/>
              </a:lnSpc>
            </a:pPr>
            <a:r>
              <a:rPr lang="en-US" sz="2000" dirty="0" smtClean="0">
                <a:solidFill>
                  <a:schemeClr val="bg1"/>
                </a:solidFill>
                <a:effectLst/>
                <a:latin typeface="Merriweather" charset="0"/>
                <a:ea typeface="Calibri" panose="020F0502020204030204" pitchFamily="34" charset="0"/>
                <a:cs typeface="Times New Roman" panose="02020603050405020304" pitchFamily="18" charset="0"/>
              </a:rPr>
              <a:t> </a:t>
            </a:r>
            <a:endParaRPr lang="en-IN" sz="2000" dirty="0" smtClean="0">
              <a:solidFill>
                <a:schemeClr val="bg1"/>
              </a:solidFill>
              <a:effectLst/>
              <a:latin typeface="Merriweather" charset="0"/>
              <a:ea typeface="Calibri" panose="020F0502020204030204" pitchFamily="34" charset="0"/>
              <a:cs typeface="Times New Roman" panose="02020603050405020304" pitchFamily="18" charset="0"/>
            </a:endParaRPr>
          </a:p>
          <a:p>
            <a:pPr algn="ctr">
              <a:lnSpc>
                <a:spcPts val="1000"/>
              </a:lnSpc>
              <a:spcBef>
                <a:spcPts val="65"/>
              </a:spcBef>
            </a:pPr>
            <a:r>
              <a:rPr lang="en-US" sz="2400" dirty="0" smtClean="0">
                <a:solidFill>
                  <a:schemeClr val="bg1"/>
                </a:solidFill>
                <a:effectLst/>
                <a:latin typeface="Merriweather" charset="0"/>
                <a:ea typeface="Calibri" panose="020F0502020204030204" pitchFamily="34" charset="0"/>
                <a:cs typeface="Times New Roman" panose="02020603050405020304" pitchFamily="18" charset="0"/>
              </a:rPr>
              <a:t> </a:t>
            </a:r>
            <a:endParaRPr lang="en-IN" sz="2400" dirty="0" smtClean="0">
              <a:solidFill>
                <a:schemeClr val="bg1"/>
              </a:solidFill>
              <a:effectLst/>
              <a:latin typeface="Merriweather" charset="0"/>
              <a:ea typeface="Calibri" panose="020F0502020204030204" pitchFamily="34" charset="0"/>
              <a:cs typeface="Times New Roman" panose="02020603050405020304" pitchFamily="18" charset="0"/>
            </a:endParaRPr>
          </a:p>
          <a:p>
            <a:pPr marL="828040" marR="986790" algn="ctr">
              <a:lnSpc>
                <a:spcPts val="1840"/>
              </a:lnSpc>
            </a:pPr>
            <a:r>
              <a:rPr lang="en-US" sz="2400" spc="-5" dirty="0" smtClean="0">
                <a:solidFill>
                  <a:schemeClr val="bg1"/>
                </a:solidFill>
                <a:effectLst/>
                <a:latin typeface="Merriweather" charset="0"/>
                <a:ea typeface="Times New Roman" panose="02020603050405020304" pitchFamily="18" charset="0"/>
                <a:cs typeface="Times New Roman" panose="02020603050405020304" pitchFamily="18" charset="0"/>
              </a:rPr>
              <a:t>Bachelor</a:t>
            </a:r>
            <a:r>
              <a:rPr lang="en-US" sz="2400" spc="-30" dirty="0" smtClean="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400" dirty="0" smtClean="0">
                <a:solidFill>
                  <a:schemeClr val="bg1"/>
                </a:solidFill>
                <a:effectLst/>
                <a:latin typeface="Merriweather" charset="0"/>
                <a:ea typeface="Times New Roman" panose="02020603050405020304" pitchFamily="18" charset="0"/>
                <a:cs typeface="Times New Roman" panose="02020603050405020304" pitchFamily="18" charset="0"/>
              </a:rPr>
              <a:t>of</a:t>
            </a:r>
            <a:r>
              <a:rPr lang="en-US" sz="2400" spc="-30" dirty="0" smtClean="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400" spc="-10" dirty="0" smtClean="0">
                <a:solidFill>
                  <a:schemeClr val="bg1"/>
                </a:solidFill>
                <a:effectLst/>
                <a:latin typeface="Merriweather" charset="0"/>
                <a:ea typeface="Times New Roman" panose="02020603050405020304" pitchFamily="18" charset="0"/>
                <a:cs typeface="Times New Roman" panose="02020603050405020304" pitchFamily="18" charset="0"/>
              </a:rPr>
              <a:t>Technology</a:t>
            </a:r>
          </a:p>
          <a:p>
            <a:pPr marL="828040" marR="986790" algn="ctr">
              <a:lnSpc>
                <a:spcPts val="1840"/>
              </a:lnSpc>
            </a:pPr>
            <a:r>
              <a:rPr lang="en-US" sz="2400" spc="-15" dirty="0" smtClean="0">
                <a:solidFill>
                  <a:schemeClr val="bg1"/>
                </a:solidFill>
                <a:effectLst/>
                <a:latin typeface="Merriweather" charset="0"/>
                <a:ea typeface="Times New Roman" panose="02020603050405020304" pitchFamily="18" charset="0"/>
                <a:cs typeface="Times New Roman" panose="02020603050405020304" pitchFamily="18" charset="0"/>
              </a:rPr>
              <a:t> </a:t>
            </a:r>
            <a:endParaRPr lang="en-IN" sz="2400" dirty="0" smtClean="0">
              <a:solidFill>
                <a:schemeClr val="bg1"/>
              </a:solidFill>
              <a:effectLst/>
              <a:latin typeface="Merriweather" charset="0"/>
              <a:ea typeface="Calibri" panose="020F0502020204030204" pitchFamily="34" charset="0"/>
              <a:cs typeface="Times New Roman" panose="02020603050405020304" pitchFamily="18" charset="0"/>
            </a:endParaRPr>
          </a:p>
          <a:p>
            <a:pPr marL="977900" marR="1142365" algn="ctr">
              <a:lnSpc>
                <a:spcPts val="1380"/>
              </a:lnSpc>
            </a:pPr>
            <a:r>
              <a:rPr lang="en-US" sz="2400" dirty="0" smtClean="0">
                <a:solidFill>
                  <a:schemeClr val="bg1"/>
                </a:solidFill>
                <a:effectLst/>
                <a:latin typeface="Merriweather" charset="0"/>
                <a:ea typeface="Times New Roman" panose="02020603050405020304" pitchFamily="18" charset="0"/>
                <a:cs typeface="Times New Roman" panose="02020603050405020304" pitchFamily="18" charset="0"/>
              </a:rPr>
              <a:t>in </a:t>
            </a:r>
            <a:endParaRPr lang="en-IN" sz="2400" dirty="0" smtClean="0">
              <a:solidFill>
                <a:schemeClr val="bg1"/>
              </a:solidFill>
              <a:effectLst/>
              <a:latin typeface="Merriweather" charset="0"/>
              <a:ea typeface="Calibri" panose="020F0502020204030204" pitchFamily="34" charset="0"/>
              <a:cs typeface="Times New Roman" panose="02020603050405020304" pitchFamily="18" charset="0"/>
            </a:endParaRPr>
          </a:p>
          <a:p>
            <a:pPr marR="202565" algn="ctr"/>
            <a:r>
              <a:rPr lang="en-US" sz="2400" spc="-5" dirty="0" smtClean="0">
                <a:solidFill>
                  <a:schemeClr val="bg1"/>
                </a:solidFill>
                <a:effectLst/>
                <a:latin typeface="Merriweather" charset="0"/>
                <a:ea typeface="Times New Roman" panose="02020603050405020304" pitchFamily="18" charset="0"/>
                <a:cs typeface="Times New Roman" panose="02020603050405020304" pitchFamily="18" charset="0"/>
              </a:rPr>
              <a:t>    Computer</a:t>
            </a:r>
            <a:r>
              <a:rPr lang="en-US" sz="2400" spc="-25" dirty="0" smtClean="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400" dirty="0" smtClean="0">
                <a:solidFill>
                  <a:schemeClr val="bg1"/>
                </a:solidFill>
                <a:effectLst/>
                <a:latin typeface="Merriweather" charset="0"/>
                <a:ea typeface="Times New Roman" panose="02020603050405020304" pitchFamily="18" charset="0"/>
                <a:cs typeface="Times New Roman" panose="02020603050405020304" pitchFamily="18" charset="0"/>
              </a:rPr>
              <a:t>Science</a:t>
            </a:r>
            <a:r>
              <a:rPr lang="en-US" sz="2400" spc="-40" dirty="0" smtClean="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400" dirty="0" smtClean="0">
                <a:solidFill>
                  <a:schemeClr val="bg1"/>
                </a:solidFill>
                <a:effectLst/>
                <a:latin typeface="Merriweather" charset="0"/>
                <a:ea typeface="Times New Roman" panose="02020603050405020304" pitchFamily="18" charset="0"/>
                <a:cs typeface="Times New Roman" panose="02020603050405020304" pitchFamily="18" charset="0"/>
              </a:rPr>
              <a:t>&amp;</a:t>
            </a:r>
            <a:r>
              <a:rPr lang="en-US" sz="2400" spc="-30" dirty="0" smtClean="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400" spc="-5" dirty="0" smtClean="0">
                <a:solidFill>
                  <a:schemeClr val="bg1"/>
                </a:solidFill>
                <a:effectLst/>
                <a:latin typeface="Merriweather" charset="0"/>
                <a:ea typeface="Times New Roman" panose="02020603050405020304" pitchFamily="18" charset="0"/>
                <a:cs typeface="Times New Roman" panose="02020603050405020304" pitchFamily="18" charset="0"/>
              </a:rPr>
              <a:t>Artificial Intelligence</a:t>
            </a:r>
            <a:r>
              <a:rPr lang="en-US" sz="2400" spc="-20" dirty="0" smtClean="0">
                <a:solidFill>
                  <a:schemeClr val="bg1"/>
                </a:solidFill>
                <a:effectLst/>
                <a:latin typeface="Merriweather" charset="0"/>
                <a:ea typeface="Times New Roman" panose="02020603050405020304" pitchFamily="18" charset="0"/>
                <a:cs typeface="Times New Roman" panose="02020603050405020304" pitchFamily="18" charset="0"/>
              </a:rPr>
              <a:t> </a:t>
            </a:r>
          </a:p>
          <a:p>
            <a:pPr marR="202565" algn="ctr"/>
            <a:r>
              <a:rPr lang="en-US" sz="2400" spc="-20" dirty="0" smtClean="0">
                <a:solidFill>
                  <a:schemeClr val="bg1"/>
                </a:solidFill>
                <a:latin typeface="Merriweather" charset="0"/>
                <a:ea typeface="Times New Roman" panose="02020603050405020304" pitchFamily="18" charset="0"/>
                <a:cs typeface="Times New Roman" panose="02020603050405020304" pitchFamily="18" charset="0"/>
              </a:rPr>
              <a:t>By</a:t>
            </a:r>
          </a:p>
          <a:p>
            <a:pPr marR="202565" algn="ctr"/>
            <a:endParaRPr lang="en-US" sz="2400" spc="-20" dirty="0" smtClean="0">
              <a:solidFill>
                <a:schemeClr val="bg1"/>
              </a:solidFill>
              <a:effectLst/>
              <a:latin typeface="Merriweather" charset="0"/>
              <a:ea typeface="Times New Roman" panose="02020603050405020304" pitchFamily="18" charset="0"/>
              <a:cs typeface="Times New Roman" panose="02020603050405020304" pitchFamily="18" charset="0"/>
            </a:endParaRPr>
          </a:p>
          <a:p>
            <a:pPr marR="202565" algn="ctr"/>
            <a:r>
              <a:rPr lang="en-US" sz="2800" b="1" spc="-5" dirty="0" smtClean="0">
                <a:solidFill>
                  <a:schemeClr val="bg1"/>
                </a:solidFill>
                <a:effectLst/>
                <a:latin typeface="Merriweather" charset="0"/>
                <a:ea typeface="Times New Roman" panose="02020603050405020304" pitchFamily="18" charset="0"/>
                <a:cs typeface="Times New Roman" panose="02020603050405020304" pitchFamily="18" charset="0"/>
              </a:rPr>
              <a:t>K . Aalokhya  </a:t>
            </a:r>
          </a:p>
          <a:p>
            <a:pPr marR="202565" algn="ctr"/>
            <a:r>
              <a:rPr lang="en-US" sz="2800" b="1" spc="-5" dirty="0" smtClean="0">
                <a:solidFill>
                  <a:schemeClr val="bg1"/>
                </a:solidFill>
                <a:effectLst/>
                <a:latin typeface="Merriweather" charset="0"/>
                <a:ea typeface="Times New Roman" panose="02020603050405020304" pitchFamily="18" charset="0"/>
                <a:cs typeface="Times New Roman" panose="02020603050405020304" pitchFamily="18" charset="0"/>
              </a:rPr>
              <a:t>Hall ticket . No:</a:t>
            </a:r>
            <a:r>
              <a:rPr lang="en-US" sz="2800" b="1" spc="-5" dirty="0" smtClean="0">
                <a:solidFill>
                  <a:schemeClr val="bg1"/>
                </a:solidFill>
                <a:latin typeface="Merriweather" charset="0"/>
                <a:ea typeface="Times New Roman" panose="02020603050405020304" pitchFamily="18" charset="0"/>
                <a:cs typeface="Times New Roman" panose="02020603050405020304" pitchFamily="18" charset="0"/>
              </a:rPr>
              <a:t>  2303A51L31 </a:t>
            </a:r>
            <a:endParaRPr lang="en-US" sz="2800" b="1" spc="-5" dirty="0">
              <a:solidFill>
                <a:schemeClr val="bg1"/>
              </a:solidFill>
              <a:latin typeface="Merriweather" charset="0"/>
              <a:ea typeface="Times New Roman" panose="02020603050405020304" pitchFamily="18" charset="0"/>
              <a:cs typeface="Times New Roman" panose="02020603050405020304" pitchFamily="18" charset="0"/>
            </a:endParaRPr>
          </a:p>
          <a:p>
            <a:pPr marR="202565" algn="ctr"/>
            <a:endParaRPr lang="en-US" sz="3200" spc="-5" dirty="0" smtClean="0">
              <a:solidFill>
                <a:schemeClr val="bg1"/>
              </a:solidFill>
              <a:effectLst/>
              <a:latin typeface="Merriweather" charset="0"/>
              <a:ea typeface="Times New Roman" panose="02020603050405020304" pitchFamily="18" charset="0"/>
              <a:cs typeface="Times New Roman" panose="02020603050405020304" pitchFamily="18" charset="0"/>
            </a:endParaRPr>
          </a:p>
          <a:p>
            <a:pPr marR="202565" algn="ctr"/>
            <a:r>
              <a:rPr lang="en-US" sz="2400" b="1" dirty="0" smtClean="0">
                <a:solidFill>
                  <a:schemeClr val="bg1"/>
                </a:solidFill>
                <a:effectLst/>
                <a:latin typeface="Merriweather" charset="0"/>
                <a:ea typeface="Times New Roman" panose="02020603050405020304" pitchFamily="18" charset="0"/>
                <a:cs typeface="Times New Roman" panose="02020603050405020304" pitchFamily="18" charset="0"/>
              </a:rPr>
              <a:t>Under</a:t>
            </a:r>
            <a:r>
              <a:rPr lang="en-US" sz="2400" b="1" spc="-5" dirty="0" smtClean="0">
                <a:solidFill>
                  <a:schemeClr val="bg1"/>
                </a:solidFill>
                <a:effectLst/>
                <a:latin typeface="Merriweather" charset="0"/>
                <a:ea typeface="Times New Roman" panose="02020603050405020304" pitchFamily="18" charset="0"/>
                <a:cs typeface="Times New Roman" panose="02020603050405020304" pitchFamily="18" charset="0"/>
              </a:rPr>
              <a:t> the Guidance </a:t>
            </a:r>
            <a:r>
              <a:rPr lang="en-US" sz="2400" b="1" dirty="0" smtClean="0">
                <a:solidFill>
                  <a:schemeClr val="bg1"/>
                </a:solidFill>
                <a:effectLst/>
                <a:latin typeface="Merriweather" charset="0"/>
                <a:ea typeface="Times New Roman" panose="02020603050405020304" pitchFamily="18" charset="0"/>
                <a:cs typeface="Times New Roman" panose="02020603050405020304" pitchFamily="18" charset="0"/>
              </a:rPr>
              <a:t>of</a:t>
            </a:r>
            <a:r>
              <a:rPr lang="en-US" sz="2400" b="1" spc="15" dirty="0" smtClean="0">
                <a:solidFill>
                  <a:schemeClr val="bg1"/>
                </a:solidFill>
                <a:effectLst/>
                <a:latin typeface="Merriweather" charset="0"/>
                <a:ea typeface="Times New Roman" panose="02020603050405020304" pitchFamily="18" charset="0"/>
                <a:cs typeface="Times New Roman" panose="02020603050405020304" pitchFamily="18" charset="0"/>
              </a:rPr>
              <a:t> </a:t>
            </a:r>
            <a:endParaRPr lang="en-IN" sz="2400" dirty="0" smtClean="0">
              <a:solidFill>
                <a:schemeClr val="bg1"/>
              </a:solidFill>
              <a:effectLst/>
              <a:latin typeface="Merriweather" charset="0"/>
              <a:ea typeface="Calibri" panose="020F0502020204030204" pitchFamily="34" charset="0"/>
              <a:cs typeface="Times New Roman" panose="02020603050405020304" pitchFamily="18" charset="0"/>
            </a:endParaRPr>
          </a:p>
          <a:p>
            <a:pPr algn="ctr">
              <a:lnSpc>
                <a:spcPts val="1300"/>
              </a:lnSpc>
              <a:spcBef>
                <a:spcPts val="80"/>
              </a:spcBef>
            </a:pPr>
            <a:r>
              <a:rPr lang="en-US" sz="3200" dirty="0" smtClean="0">
                <a:solidFill>
                  <a:schemeClr val="bg1"/>
                </a:solidFill>
                <a:effectLst/>
                <a:latin typeface="Merriweather" charset="0"/>
                <a:ea typeface="Calibri" panose="020F0502020204030204" pitchFamily="34" charset="0"/>
                <a:cs typeface="Times New Roman" panose="02020603050405020304" pitchFamily="18" charset="0"/>
              </a:rPr>
              <a:t> </a:t>
            </a:r>
            <a:endParaRPr lang="en-IN" sz="2400" dirty="0" smtClean="0">
              <a:solidFill>
                <a:schemeClr val="bg1"/>
              </a:solidFill>
              <a:effectLst/>
              <a:latin typeface="Merriweather" charset="0"/>
              <a:ea typeface="Calibri" panose="020F0502020204030204" pitchFamily="34" charset="0"/>
              <a:cs typeface="Times New Roman" panose="02020603050405020304" pitchFamily="18" charset="0"/>
            </a:endParaRPr>
          </a:p>
          <a:p>
            <a:pPr marR="203200" algn="ctr"/>
            <a:r>
              <a:rPr lang="en-US" sz="2400" b="1" spc="-5" dirty="0" smtClean="0">
                <a:solidFill>
                  <a:schemeClr val="bg1"/>
                </a:solidFill>
                <a:latin typeface="Merriweather" charset="0"/>
                <a:ea typeface="Calibri" panose="020F0502020204030204" pitchFamily="34" charset="0"/>
                <a:cs typeface="Times New Roman" panose="02020603050405020304" pitchFamily="18" charset="0"/>
              </a:rPr>
              <a:t>Minakshmi Mam</a:t>
            </a:r>
          </a:p>
          <a:p>
            <a:pPr marR="203200" algn="ctr"/>
            <a:endParaRPr lang="en-IN" sz="2400" dirty="0" smtClean="0">
              <a:solidFill>
                <a:schemeClr val="bg1"/>
              </a:solidFill>
              <a:effectLst/>
              <a:latin typeface="Merriweather" charset="0"/>
              <a:ea typeface="Calibri" panose="020F0502020204030204" pitchFamily="34" charset="0"/>
              <a:cs typeface="Times New Roman" panose="02020603050405020304" pitchFamily="18" charset="0"/>
            </a:endParaRPr>
          </a:p>
          <a:p>
            <a:pPr algn="ctr">
              <a:lnSpc>
                <a:spcPts val="1000"/>
              </a:lnSpc>
            </a:pPr>
            <a:r>
              <a:rPr lang="en-US" sz="2800" dirty="0" smtClean="0">
                <a:solidFill>
                  <a:schemeClr val="bg1"/>
                </a:solidFill>
                <a:effectLst/>
                <a:latin typeface="Merriweather" charset="0"/>
                <a:ea typeface="Calibri" panose="020F0502020204030204" pitchFamily="34" charset="0"/>
                <a:cs typeface="Times New Roman" panose="02020603050405020304" pitchFamily="18" charset="0"/>
              </a:rPr>
              <a:t> </a:t>
            </a:r>
            <a:r>
              <a:rPr lang="en-US" sz="2800" b="1" spc="-5" dirty="0" smtClean="0">
                <a:solidFill>
                  <a:schemeClr val="bg1"/>
                </a:solidFill>
                <a:effectLst/>
                <a:latin typeface="Merriweather" charset="0"/>
                <a:ea typeface="Times New Roman" panose="02020603050405020304" pitchFamily="18" charset="0"/>
                <a:cs typeface="Times New Roman" panose="02020603050405020304" pitchFamily="18" charset="0"/>
              </a:rPr>
              <a:t> </a:t>
            </a:r>
            <a:endParaRPr lang="en-IN" sz="2400" dirty="0" smtClean="0">
              <a:solidFill>
                <a:schemeClr val="bg1"/>
              </a:solidFill>
              <a:effectLst/>
              <a:latin typeface="Merriweather" charset="0"/>
              <a:ea typeface="Calibri" panose="020F0502020204030204" pitchFamily="34" charset="0"/>
              <a:cs typeface="Times New Roman" panose="02020603050405020304" pitchFamily="18" charset="0"/>
            </a:endParaRPr>
          </a:p>
          <a:p>
            <a:pPr marR="203200" algn="ctr"/>
            <a:r>
              <a:rPr lang="en-US" sz="2800" spc="-5" dirty="0" smtClean="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400" spc="-5" dirty="0" smtClean="0">
                <a:solidFill>
                  <a:schemeClr val="bg1"/>
                </a:solidFill>
                <a:effectLst/>
                <a:latin typeface="Merriweather" charset="0"/>
                <a:ea typeface="Times New Roman" panose="02020603050405020304" pitchFamily="18" charset="0"/>
                <a:cs typeface="Times New Roman" panose="02020603050405020304" pitchFamily="18" charset="0"/>
              </a:rPr>
              <a:t>Submitted</a:t>
            </a:r>
            <a:r>
              <a:rPr lang="en-US" sz="2400" dirty="0" smtClean="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400" spc="-5" dirty="0" smtClean="0">
                <a:solidFill>
                  <a:schemeClr val="bg1"/>
                </a:solidFill>
                <a:effectLst/>
                <a:latin typeface="Merriweather" charset="0"/>
                <a:ea typeface="Times New Roman" panose="02020603050405020304" pitchFamily="18" charset="0"/>
                <a:cs typeface="Times New Roman" panose="02020603050405020304" pitchFamily="18" charset="0"/>
              </a:rPr>
              <a:t>to</a:t>
            </a:r>
          </a:p>
          <a:p>
            <a:pPr marR="203200" algn="ctr"/>
            <a:endParaRPr lang="en-IN" sz="2400" dirty="0" smtClean="0">
              <a:solidFill>
                <a:schemeClr val="bg1"/>
              </a:solidFill>
              <a:effectLst/>
              <a:latin typeface="Merriweather" charset="0"/>
              <a:ea typeface="Calibri" panose="020F0502020204030204" pitchFamily="34" charset="0"/>
              <a:cs typeface="Times New Roman" panose="02020603050405020304" pitchFamily="18" charset="0"/>
            </a:endParaRPr>
          </a:p>
          <a:p>
            <a:pPr marR="202565" algn="ctr"/>
            <a:endParaRPr lang="en-IN" sz="2800" dirty="0" smtClean="0">
              <a:solidFill>
                <a:schemeClr val="bg1"/>
              </a:solidFill>
              <a:effectLst/>
              <a:latin typeface="Merriweather" charset="0"/>
              <a:ea typeface="Calibri" panose="020F0502020204030204" pitchFamily="34" charset="0"/>
              <a:cs typeface="Times New Roman" panose="02020603050405020304" pitchFamily="18" charset="0"/>
            </a:endParaRPr>
          </a:p>
          <a:p>
            <a:pPr marR="202565" algn="ctr"/>
            <a:endParaRPr lang="en-IN" sz="3200" dirty="0" smtClean="0">
              <a:solidFill>
                <a:schemeClr val="bg1"/>
              </a:solidFill>
              <a:effectLst/>
              <a:latin typeface="Merriweather" charset="0"/>
              <a:ea typeface="Calibri" panose="020F0502020204030204" pitchFamily="34" charset="0"/>
              <a:cs typeface="Times New Roman" panose="02020603050405020304" pitchFamily="18" charset="0"/>
            </a:endParaRPr>
          </a:p>
          <a:p>
            <a:pPr marL="0" indent="0" algn="ctr">
              <a:lnSpc>
                <a:spcPts val="3400"/>
              </a:lnSpc>
              <a:buNone/>
            </a:pPr>
            <a:endParaRPr lang="en-US" sz="2400" b="1" dirty="0">
              <a:solidFill>
                <a:schemeClr val="bg1"/>
              </a:solidFill>
              <a:latin typeface="Merriweather" charset="0"/>
            </a:endParaRPr>
          </a:p>
        </p:txBody>
      </p:sp>
      <p:pic>
        <p:nvPicPr>
          <p:cNvPr id="10" name="Picture 1">
            <a:extLst>
              <a:ext uri="{FF2B5EF4-FFF2-40B4-BE49-F238E27FC236}">
                <a16:creationId xmlns="" xmlns:a16="http://schemas.microsoft.com/office/drawing/2014/main" id="{78D3737E-DA22-DAF6-9590-747B6F3BD4E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704481" cy="435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
            <a:extLst>
              <a:ext uri="{FF2B5EF4-FFF2-40B4-BE49-F238E27FC236}">
                <a16:creationId xmlns="" xmlns:a16="http://schemas.microsoft.com/office/drawing/2014/main" id="{5905EA5E-BBA2-D439-EC9D-C7BE1AA51526}"/>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1610754" y="7801701"/>
            <a:ext cx="3019646" cy="4278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p:nvPr/>
        </p:nvSpPr>
        <p:spPr>
          <a:xfrm>
            <a:off x="3689497" y="6273209"/>
            <a:ext cx="7315200" cy="2308324"/>
          </a:xfrm>
          <a:prstGeom prst="rect">
            <a:avLst/>
          </a:prstGeom>
        </p:spPr>
        <p:txBody>
          <a:bodyPr>
            <a:spAutoFit/>
          </a:bodyPr>
          <a:lstStyle/>
          <a:p>
            <a:pPr algn="ctr">
              <a:lnSpc>
                <a:spcPct val="150000"/>
              </a:lnSpc>
            </a:pPr>
            <a:r>
              <a:rPr lang="en-US" b="1"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SCHOOL</a:t>
            </a:r>
            <a:r>
              <a:rPr lang="en-US"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OF </a:t>
            </a:r>
            <a:r>
              <a:rPr lang="en-US" b="1" spc="-5"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COMPUTER</a:t>
            </a:r>
            <a:r>
              <a:rPr lang="en-US" b="1"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b="1" spc="-5"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SCIENCE</a:t>
            </a:r>
            <a:r>
              <a:rPr lang="en-US"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&amp;</a:t>
            </a:r>
            <a:r>
              <a:rPr lang="en-US" b="1" spc="-1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b="1" spc="-5"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ARTIFICIAL INTELLIGENCE</a:t>
            </a:r>
            <a:endParaRPr lang="en-IN" sz="16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16610" indent="-661670" algn="ctr">
              <a:lnSpc>
                <a:spcPct val="150000"/>
              </a:lnSpc>
            </a:pPr>
            <a:r>
              <a:rPr lang="en-US" b="1" kern="0" spc="-5" dirty="0">
                <a:solidFill>
                  <a:schemeClr val="bg1"/>
                </a:solidFill>
                <a:latin typeface="Times New Roman" panose="02020603050405020304" pitchFamily="18" charset="0"/>
                <a:ea typeface="Times New Roman" panose="02020603050405020304" pitchFamily="18" charset="0"/>
              </a:rPr>
              <a:t>SR UNIVERSITY, ANANTHASAGAR,</a:t>
            </a:r>
            <a:r>
              <a:rPr lang="en-US" b="1" kern="0" spc="5" dirty="0">
                <a:solidFill>
                  <a:schemeClr val="bg1"/>
                </a:solidFill>
                <a:latin typeface="Times New Roman" panose="02020603050405020304" pitchFamily="18" charset="0"/>
                <a:ea typeface="Times New Roman" panose="02020603050405020304" pitchFamily="18" charset="0"/>
              </a:rPr>
              <a:t> </a:t>
            </a:r>
            <a:r>
              <a:rPr lang="en-US" b="1" kern="0" dirty="0">
                <a:solidFill>
                  <a:schemeClr val="bg1"/>
                </a:solidFill>
                <a:latin typeface="Times New Roman" panose="02020603050405020304" pitchFamily="18" charset="0"/>
                <a:ea typeface="Times New Roman" panose="02020603050405020304" pitchFamily="18" charset="0"/>
              </a:rPr>
              <a:t>WARANGAL</a:t>
            </a:r>
            <a:endParaRPr lang="en-IN" b="1" kern="0" dirty="0">
              <a:solidFill>
                <a:schemeClr val="bg1"/>
              </a:solidFill>
              <a:latin typeface="Times New Roman" panose="02020603050405020304" pitchFamily="18" charset="0"/>
              <a:ea typeface="Times New Roman" panose="02020603050405020304" pitchFamily="18" charset="0"/>
            </a:endParaRPr>
          </a:p>
          <a:p>
            <a:pPr marR="13970" algn="ctr">
              <a:lnSpc>
                <a:spcPct val="150000"/>
              </a:lnSpc>
            </a:pPr>
            <a:r>
              <a:rPr lang="en-US" b="1" spc="-5"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November,</a:t>
            </a:r>
            <a:r>
              <a:rPr lang="en-US"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2024.</a:t>
            </a:r>
            <a:endParaRPr lang="en-IN" sz="16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dirty="0">
                <a:solidFill>
                  <a:schemeClr val="bg1"/>
                </a:solidFill>
                <a:latin typeface="Times New Roman" panose="02020603050405020304" pitchFamily="18" charset="0"/>
                <a:ea typeface="Times New Roman" panose="02020603050405020304" pitchFamily="18" charset="0"/>
              </a:rPr>
              <a:t/>
            </a:r>
            <a:br>
              <a:rPr lang="en-US" dirty="0">
                <a:solidFill>
                  <a:schemeClr val="bg1"/>
                </a:solidFill>
                <a:latin typeface="Times New Roman" panose="02020603050405020304" pitchFamily="18" charset="0"/>
                <a:ea typeface="Times New Roman" panose="02020603050405020304" pitchFamily="18" charset="0"/>
              </a:rPr>
            </a:br>
            <a:endParaRPr lang="en-IN"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910"/>
          </a:xfrm>
          <a:prstGeom prst="rect">
            <a:avLst/>
          </a:prstGeom>
        </p:spPr>
      </p:pic>
      <p:sp>
        <p:nvSpPr>
          <p:cNvPr id="3" name="Text 0"/>
          <p:cNvSpPr/>
          <p:nvPr/>
        </p:nvSpPr>
        <p:spPr>
          <a:xfrm>
            <a:off x="6199942" y="560546"/>
            <a:ext cx="7716917" cy="1911310"/>
          </a:xfrm>
          <a:prstGeom prst="rect">
            <a:avLst/>
          </a:prstGeom>
          <a:noFill/>
          <a:ln/>
        </p:spPr>
        <p:txBody>
          <a:bodyPr wrap="square" lIns="0" tIns="0" rIns="0" bIns="0" rtlCol="0" anchor="t"/>
          <a:lstStyle/>
          <a:p>
            <a:pPr marL="0" indent="0">
              <a:lnSpc>
                <a:spcPts val="5000"/>
              </a:lnSpc>
              <a:buNone/>
            </a:pPr>
            <a:r>
              <a:rPr lang="en-US" sz="4000" dirty="0">
                <a:solidFill>
                  <a:srgbClr val="F5F0F0"/>
                </a:solidFill>
                <a:latin typeface="Merriweather" pitchFamily="34" charset="0"/>
                <a:ea typeface="Merriweather" pitchFamily="34" charset="-122"/>
                <a:cs typeface="Merriweather" pitchFamily="34" charset="-120"/>
              </a:rPr>
              <a:t>Neuromorphic Computing in Epilepsy Detection: A Promising Solution</a:t>
            </a:r>
            <a:endParaRPr lang="en-US" sz="4000" dirty="0"/>
          </a:p>
        </p:txBody>
      </p:sp>
      <p:pic>
        <p:nvPicPr>
          <p:cNvPr id="4" name="Image 1" descr="preencoded.png"/>
          <p:cNvPicPr>
            <a:picLocks noChangeAspect="1"/>
          </p:cNvPicPr>
          <p:nvPr/>
        </p:nvPicPr>
        <p:blipFill>
          <a:blip r:embed="rId4"/>
          <a:stretch>
            <a:fillRect/>
          </a:stretch>
        </p:blipFill>
        <p:spPr>
          <a:xfrm>
            <a:off x="6199942" y="2777609"/>
            <a:ext cx="1019294" cy="1630918"/>
          </a:xfrm>
          <a:prstGeom prst="rect">
            <a:avLst/>
          </a:prstGeom>
        </p:spPr>
      </p:pic>
      <p:sp>
        <p:nvSpPr>
          <p:cNvPr id="5" name="Text 1"/>
          <p:cNvSpPr/>
          <p:nvPr/>
        </p:nvSpPr>
        <p:spPr>
          <a:xfrm>
            <a:off x="7524988" y="2981444"/>
            <a:ext cx="3650694" cy="318492"/>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Electroencephalogram (EEG)</a:t>
            </a:r>
            <a:endParaRPr lang="en-US" sz="2000" dirty="0"/>
          </a:p>
        </p:txBody>
      </p:sp>
      <p:sp>
        <p:nvSpPr>
          <p:cNvPr id="6" name="Text 2"/>
          <p:cNvSpPr/>
          <p:nvPr/>
        </p:nvSpPr>
        <p:spPr>
          <a:xfrm>
            <a:off x="7524988" y="3422213"/>
            <a:ext cx="6391870" cy="326112"/>
          </a:xfrm>
          <a:prstGeom prst="rect">
            <a:avLst/>
          </a:prstGeom>
          <a:noFill/>
          <a:ln/>
        </p:spPr>
        <p:txBody>
          <a:bodyPr wrap="non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EEG signals provide real-time information about brain activity.</a:t>
            </a:r>
            <a:endParaRPr lang="en-US" sz="1600" dirty="0"/>
          </a:p>
        </p:txBody>
      </p:sp>
      <p:pic>
        <p:nvPicPr>
          <p:cNvPr id="7" name="Image 2" descr="preencoded.png"/>
          <p:cNvPicPr>
            <a:picLocks noChangeAspect="1"/>
          </p:cNvPicPr>
          <p:nvPr/>
        </p:nvPicPr>
        <p:blipFill>
          <a:blip r:embed="rId5"/>
          <a:stretch>
            <a:fillRect/>
          </a:stretch>
        </p:blipFill>
        <p:spPr>
          <a:xfrm>
            <a:off x="6199942" y="4408527"/>
            <a:ext cx="1019294" cy="1630918"/>
          </a:xfrm>
          <a:prstGeom prst="rect">
            <a:avLst/>
          </a:prstGeom>
        </p:spPr>
      </p:pic>
      <p:sp>
        <p:nvSpPr>
          <p:cNvPr id="8" name="Text 3"/>
          <p:cNvSpPr/>
          <p:nvPr/>
        </p:nvSpPr>
        <p:spPr>
          <a:xfrm>
            <a:off x="7524988" y="4612362"/>
            <a:ext cx="3604617" cy="318492"/>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Neuromorphic Chip Analysis</a:t>
            </a:r>
            <a:endParaRPr lang="en-US" sz="2000" dirty="0"/>
          </a:p>
        </p:txBody>
      </p:sp>
      <p:sp>
        <p:nvSpPr>
          <p:cNvPr id="9" name="Text 4"/>
          <p:cNvSpPr/>
          <p:nvPr/>
        </p:nvSpPr>
        <p:spPr>
          <a:xfrm>
            <a:off x="7524988" y="5053132"/>
            <a:ext cx="6391870" cy="652224"/>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The chip analyzes EEG signals to detect subtle patterns associated with seizures.</a:t>
            </a:r>
            <a:endParaRPr lang="en-US" sz="1600" dirty="0"/>
          </a:p>
        </p:txBody>
      </p:sp>
      <p:pic>
        <p:nvPicPr>
          <p:cNvPr id="10" name="Image 3" descr="preencoded.png"/>
          <p:cNvPicPr>
            <a:picLocks noChangeAspect="1"/>
          </p:cNvPicPr>
          <p:nvPr/>
        </p:nvPicPr>
        <p:blipFill>
          <a:blip r:embed="rId6"/>
          <a:stretch>
            <a:fillRect/>
          </a:stretch>
        </p:blipFill>
        <p:spPr>
          <a:xfrm>
            <a:off x="6199942" y="6039445"/>
            <a:ext cx="1019294" cy="1630918"/>
          </a:xfrm>
          <a:prstGeom prst="rect">
            <a:avLst/>
          </a:prstGeom>
        </p:spPr>
      </p:pic>
      <p:sp>
        <p:nvSpPr>
          <p:cNvPr id="11" name="Text 5"/>
          <p:cNvSpPr/>
          <p:nvPr/>
        </p:nvSpPr>
        <p:spPr>
          <a:xfrm>
            <a:off x="7524988" y="6243280"/>
            <a:ext cx="2548414" cy="318492"/>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Real-Time Alerts</a:t>
            </a:r>
            <a:endParaRPr lang="en-US" sz="2000" dirty="0"/>
          </a:p>
        </p:txBody>
      </p:sp>
      <p:sp>
        <p:nvSpPr>
          <p:cNvPr id="12" name="Text 6"/>
          <p:cNvSpPr/>
          <p:nvPr/>
        </p:nvSpPr>
        <p:spPr>
          <a:xfrm>
            <a:off x="7524988" y="6684050"/>
            <a:ext cx="6391870" cy="652224"/>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The chip sends alerts to patients and healthcare providers, enabling timely intervention.</a:t>
            </a:r>
            <a:endParaRPr lang="en-US" sz="1600" dirty="0"/>
          </a:p>
        </p:txBody>
      </p:sp>
      <p:pic>
        <p:nvPicPr>
          <p:cNvPr id="13" name="Image 1"/>
          <p:cNvPicPr/>
          <p:nvPr/>
        </p:nvPicPr>
        <p:blipFill>
          <a:blip r:embed="rId7" cstate="print"/>
          <a:stretch>
            <a:fillRect/>
          </a:stretch>
        </p:blipFill>
        <p:spPr>
          <a:xfrm>
            <a:off x="0" y="10633"/>
            <a:ext cx="1913860" cy="368300"/>
          </a:xfrm>
          <a:prstGeom prst="rect">
            <a:avLst/>
          </a:prstGeom>
        </p:spPr>
      </p:pic>
      <p:pic>
        <p:nvPicPr>
          <p:cNvPr id="14" name="Picture 3"/>
          <p:cNvPicPr>
            <a:picLocks noChangeAspect="1" noChangeArrowheads="1"/>
          </p:cNvPicPr>
          <p:nvPr/>
        </p:nvPicPr>
        <p:blipFill>
          <a:blip r:embed="rId8"/>
          <a:srcRect/>
          <a:stretch>
            <a:fillRect/>
          </a:stretch>
        </p:blipFill>
        <p:spPr bwMode="auto">
          <a:xfrm>
            <a:off x="12769703" y="7708605"/>
            <a:ext cx="1860696" cy="520994"/>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8293" y="606056"/>
            <a:ext cx="7887414" cy="1122045"/>
          </a:xfrm>
          <a:prstGeom prst="rect">
            <a:avLst/>
          </a:prstGeom>
          <a:noFill/>
          <a:ln/>
        </p:spPr>
        <p:txBody>
          <a:bodyPr wrap="square" lIns="0" tIns="0" rIns="0" bIns="0" rtlCol="0" anchor="t"/>
          <a:lstStyle/>
          <a:p>
            <a:pPr marL="0" indent="0">
              <a:lnSpc>
                <a:spcPts val="4400"/>
              </a:lnSpc>
              <a:buNone/>
            </a:pPr>
            <a:r>
              <a:rPr lang="en-US" sz="3500" dirty="0">
                <a:solidFill>
                  <a:srgbClr val="F5F0F0"/>
                </a:solidFill>
                <a:latin typeface="Merriweather" pitchFamily="34" charset="0"/>
                <a:ea typeface="Merriweather" pitchFamily="34" charset="-122"/>
                <a:cs typeface="Merriweather" pitchFamily="34" charset="-120"/>
              </a:rPr>
              <a:t>Real-World Example: Intel's Loihi Neuromorphic Chip</a:t>
            </a:r>
            <a:endParaRPr lang="en-US" sz="3500" dirty="0"/>
          </a:p>
        </p:txBody>
      </p:sp>
      <p:pic>
        <p:nvPicPr>
          <p:cNvPr id="4" name="Image 1" descr="preencoded.png"/>
          <p:cNvPicPr>
            <a:picLocks noChangeAspect="1"/>
          </p:cNvPicPr>
          <p:nvPr/>
        </p:nvPicPr>
        <p:blipFill>
          <a:blip r:embed="rId4"/>
          <a:stretch>
            <a:fillRect/>
          </a:stretch>
        </p:blipFill>
        <p:spPr>
          <a:xfrm>
            <a:off x="628293" y="1885831"/>
            <a:ext cx="448747" cy="448747"/>
          </a:xfrm>
          <a:prstGeom prst="rect">
            <a:avLst/>
          </a:prstGeom>
        </p:spPr>
      </p:pic>
      <p:sp>
        <p:nvSpPr>
          <p:cNvPr id="5" name="Text 1"/>
          <p:cNvSpPr/>
          <p:nvPr/>
        </p:nvSpPr>
        <p:spPr>
          <a:xfrm>
            <a:off x="628293" y="2514005"/>
            <a:ext cx="2334458"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Advanced Processing</a:t>
            </a:r>
            <a:endParaRPr lang="en-US" sz="1750" dirty="0"/>
          </a:p>
        </p:txBody>
      </p:sp>
      <p:sp>
        <p:nvSpPr>
          <p:cNvPr id="6" name="Text 2"/>
          <p:cNvSpPr/>
          <p:nvPr/>
        </p:nvSpPr>
        <p:spPr>
          <a:xfrm>
            <a:off x="628293" y="2902148"/>
            <a:ext cx="7887414" cy="574358"/>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Loihi is a neuromorphic chip specifically designed for AI applications, including medical diagnostics.</a:t>
            </a:r>
            <a:endParaRPr lang="en-US" sz="1400" dirty="0"/>
          </a:p>
        </p:txBody>
      </p:sp>
      <p:pic>
        <p:nvPicPr>
          <p:cNvPr id="7" name="Image 2" descr="preencoded.png"/>
          <p:cNvPicPr>
            <a:picLocks noChangeAspect="1"/>
          </p:cNvPicPr>
          <p:nvPr/>
        </p:nvPicPr>
        <p:blipFill>
          <a:blip r:embed="rId5"/>
          <a:stretch>
            <a:fillRect/>
          </a:stretch>
        </p:blipFill>
        <p:spPr>
          <a:xfrm>
            <a:off x="628293" y="4015026"/>
            <a:ext cx="448747" cy="448747"/>
          </a:xfrm>
          <a:prstGeom prst="rect">
            <a:avLst/>
          </a:prstGeom>
        </p:spPr>
      </p:pic>
      <p:sp>
        <p:nvSpPr>
          <p:cNvPr id="8" name="Text 3"/>
          <p:cNvSpPr/>
          <p:nvPr/>
        </p:nvSpPr>
        <p:spPr>
          <a:xfrm>
            <a:off x="628293" y="4643199"/>
            <a:ext cx="2244209"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Energy Efficiency</a:t>
            </a:r>
            <a:endParaRPr lang="en-US" sz="1750" dirty="0"/>
          </a:p>
        </p:txBody>
      </p:sp>
      <p:sp>
        <p:nvSpPr>
          <p:cNvPr id="9" name="Text 4"/>
          <p:cNvSpPr/>
          <p:nvPr/>
        </p:nvSpPr>
        <p:spPr>
          <a:xfrm>
            <a:off x="628293" y="5031343"/>
            <a:ext cx="7887414" cy="574358"/>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It consumes significantly less power than traditional computers while delivering fast and accurate results.</a:t>
            </a:r>
            <a:endParaRPr lang="en-US" sz="1400" dirty="0"/>
          </a:p>
        </p:txBody>
      </p:sp>
      <p:pic>
        <p:nvPicPr>
          <p:cNvPr id="10" name="Image 3" descr="preencoded.png"/>
          <p:cNvPicPr>
            <a:picLocks noChangeAspect="1"/>
          </p:cNvPicPr>
          <p:nvPr/>
        </p:nvPicPr>
        <p:blipFill>
          <a:blip r:embed="rId6"/>
          <a:stretch>
            <a:fillRect/>
          </a:stretch>
        </p:blipFill>
        <p:spPr>
          <a:xfrm>
            <a:off x="628293" y="6144220"/>
            <a:ext cx="448747" cy="448747"/>
          </a:xfrm>
          <a:prstGeom prst="rect">
            <a:avLst/>
          </a:prstGeom>
        </p:spPr>
      </p:pic>
      <p:sp>
        <p:nvSpPr>
          <p:cNvPr id="11" name="Text 5"/>
          <p:cNvSpPr/>
          <p:nvPr/>
        </p:nvSpPr>
        <p:spPr>
          <a:xfrm>
            <a:off x="628293" y="6772394"/>
            <a:ext cx="2244209"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Real-Time Analysis</a:t>
            </a:r>
            <a:endParaRPr lang="en-US" sz="1750" dirty="0"/>
          </a:p>
        </p:txBody>
      </p:sp>
      <p:sp>
        <p:nvSpPr>
          <p:cNvPr id="12" name="Text 6"/>
          <p:cNvSpPr/>
          <p:nvPr/>
        </p:nvSpPr>
        <p:spPr>
          <a:xfrm>
            <a:off x="628293" y="7160538"/>
            <a:ext cx="7887414" cy="574358"/>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Loihi can analyze EEG signals in real time, providing immediate feedback for seizure detection.</a:t>
            </a:r>
            <a:endParaRPr lang="en-US" sz="1400" dirty="0"/>
          </a:p>
        </p:txBody>
      </p:sp>
      <p:pic>
        <p:nvPicPr>
          <p:cNvPr id="14" name="Image 1"/>
          <p:cNvPicPr/>
          <p:nvPr/>
        </p:nvPicPr>
        <p:blipFill>
          <a:blip r:embed="rId7" cstate="print"/>
          <a:stretch>
            <a:fillRect/>
          </a:stretch>
        </p:blipFill>
        <p:spPr>
          <a:xfrm>
            <a:off x="0" y="0"/>
            <a:ext cx="1913860" cy="3683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910"/>
          </a:xfrm>
          <a:prstGeom prst="rect">
            <a:avLst/>
          </a:prstGeom>
        </p:spPr>
      </p:pic>
      <p:sp>
        <p:nvSpPr>
          <p:cNvPr id="3" name="Text 0"/>
          <p:cNvSpPr/>
          <p:nvPr/>
        </p:nvSpPr>
        <p:spPr>
          <a:xfrm>
            <a:off x="713542" y="560546"/>
            <a:ext cx="7716917" cy="1911310"/>
          </a:xfrm>
          <a:prstGeom prst="rect">
            <a:avLst/>
          </a:prstGeom>
          <a:noFill/>
          <a:ln/>
        </p:spPr>
        <p:txBody>
          <a:bodyPr wrap="square" lIns="0" tIns="0" rIns="0" bIns="0" rtlCol="0" anchor="t"/>
          <a:lstStyle/>
          <a:p>
            <a:pPr marL="0" indent="0">
              <a:lnSpc>
                <a:spcPts val="5000"/>
              </a:lnSpc>
              <a:buNone/>
            </a:pPr>
            <a:r>
              <a:rPr lang="en-US" sz="4000" dirty="0">
                <a:solidFill>
                  <a:srgbClr val="F5F0F0"/>
                </a:solidFill>
                <a:latin typeface="Merriweather" pitchFamily="34" charset="0"/>
                <a:ea typeface="Merriweather" pitchFamily="34" charset="-122"/>
                <a:cs typeface="Merriweather" pitchFamily="34" charset="-120"/>
              </a:rPr>
              <a:t>Wearable EEG Devices and Neuromorphic Chips: Integrating the Technologies</a:t>
            </a:r>
            <a:endParaRPr lang="en-US" sz="4000" dirty="0"/>
          </a:p>
        </p:txBody>
      </p:sp>
      <p:pic>
        <p:nvPicPr>
          <p:cNvPr id="4" name="Image 1" descr="preencoded.png"/>
          <p:cNvPicPr>
            <a:picLocks noChangeAspect="1"/>
          </p:cNvPicPr>
          <p:nvPr/>
        </p:nvPicPr>
        <p:blipFill>
          <a:blip r:embed="rId4"/>
          <a:stretch>
            <a:fillRect/>
          </a:stretch>
        </p:blipFill>
        <p:spPr>
          <a:xfrm>
            <a:off x="713542" y="2777609"/>
            <a:ext cx="1019294" cy="1630918"/>
          </a:xfrm>
          <a:prstGeom prst="rect">
            <a:avLst/>
          </a:prstGeom>
        </p:spPr>
      </p:pic>
      <p:sp>
        <p:nvSpPr>
          <p:cNvPr id="5" name="Text 1"/>
          <p:cNvSpPr/>
          <p:nvPr/>
        </p:nvSpPr>
        <p:spPr>
          <a:xfrm>
            <a:off x="2038588" y="2981444"/>
            <a:ext cx="6391870" cy="652224"/>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EEG devices capture brain signals with high precision, providing data for the neuromorphic chip.</a:t>
            </a:r>
            <a:endParaRPr lang="en-US" sz="1600" dirty="0"/>
          </a:p>
        </p:txBody>
      </p:sp>
      <p:pic>
        <p:nvPicPr>
          <p:cNvPr id="6" name="Image 2" descr="preencoded.png"/>
          <p:cNvPicPr>
            <a:picLocks noChangeAspect="1"/>
          </p:cNvPicPr>
          <p:nvPr/>
        </p:nvPicPr>
        <p:blipFill>
          <a:blip r:embed="rId5"/>
          <a:stretch>
            <a:fillRect/>
          </a:stretch>
        </p:blipFill>
        <p:spPr>
          <a:xfrm>
            <a:off x="713542" y="4408527"/>
            <a:ext cx="1019294" cy="1630918"/>
          </a:xfrm>
          <a:prstGeom prst="rect">
            <a:avLst/>
          </a:prstGeom>
        </p:spPr>
      </p:pic>
      <p:sp>
        <p:nvSpPr>
          <p:cNvPr id="7" name="Text 2"/>
          <p:cNvSpPr/>
          <p:nvPr/>
        </p:nvSpPr>
        <p:spPr>
          <a:xfrm>
            <a:off x="2038588" y="4612362"/>
            <a:ext cx="6391870" cy="652224"/>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The data is transmitted wirelessly to the chip, which analyzes the signals in real-time.</a:t>
            </a:r>
            <a:endParaRPr lang="en-US" sz="1600" dirty="0"/>
          </a:p>
        </p:txBody>
      </p:sp>
      <p:pic>
        <p:nvPicPr>
          <p:cNvPr id="8" name="Image 3" descr="preencoded.png"/>
          <p:cNvPicPr>
            <a:picLocks noChangeAspect="1"/>
          </p:cNvPicPr>
          <p:nvPr/>
        </p:nvPicPr>
        <p:blipFill>
          <a:blip r:embed="rId6"/>
          <a:stretch>
            <a:fillRect/>
          </a:stretch>
        </p:blipFill>
        <p:spPr>
          <a:xfrm>
            <a:off x="713542" y="6039445"/>
            <a:ext cx="1019294" cy="1630918"/>
          </a:xfrm>
          <a:prstGeom prst="rect">
            <a:avLst/>
          </a:prstGeom>
        </p:spPr>
      </p:pic>
      <p:sp>
        <p:nvSpPr>
          <p:cNvPr id="9" name="Text 3"/>
          <p:cNvSpPr/>
          <p:nvPr/>
        </p:nvSpPr>
        <p:spPr>
          <a:xfrm>
            <a:off x="2038588" y="6243280"/>
            <a:ext cx="6391870" cy="652224"/>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The neuromorphic chip processes the data, identifying seizure patterns and generating alerts.</a:t>
            </a:r>
            <a:endParaRPr lang="en-US" sz="1600" dirty="0"/>
          </a:p>
        </p:txBody>
      </p:sp>
      <p:pic>
        <p:nvPicPr>
          <p:cNvPr id="10" name="Image 1"/>
          <p:cNvPicPr/>
          <p:nvPr/>
        </p:nvPicPr>
        <p:blipFill>
          <a:blip r:embed="rId7" cstate="print"/>
          <a:stretch>
            <a:fillRect/>
          </a:stretch>
        </p:blipFill>
        <p:spPr>
          <a:xfrm>
            <a:off x="0" y="0"/>
            <a:ext cx="1913860" cy="368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3041" y="920948"/>
            <a:ext cx="7650718" cy="2000250"/>
          </a:xfrm>
          <a:prstGeom prst="rect">
            <a:avLst/>
          </a:prstGeom>
          <a:noFill/>
          <a:ln/>
        </p:spPr>
        <p:txBody>
          <a:bodyPr wrap="square" lIns="0" tIns="0" rIns="0" bIns="0" rtlCol="0" anchor="t"/>
          <a:lstStyle/>
          <a:p>
            <a:pPr marL="0" indent="0">
              <a:lnSpc>
                <a:spcPts val="5200"/>
              </a:lnSpc>
              <a:buNone/>
            </a:pPr>
            <a:r>
              <a:rPr lang="en-US" sz="4150" dirty="0">
                <a:solidFill>
                  <a:srgbClr val="F5F0F0"/>
                </a:solidFill>
                <a:latin typeface="Merriweather" pitchFamily="34" charset="0"/>
                <a:ea typeface="Merriweather" pitchFamily="34" charset="-122"/>
                <a:cs typeface="Merriweather" pitchFamily="34" charset="-120"/>
              </a:rPr>
              <a:t>Transforming Epilepsy Care: Benefits of Neuromorphic Computing</a:t>
            </a:r>
            <a:endParaRPr lang="en-US" sz="4150" dirty="0"/>
          </a:p>
        </p:txBody>
      </p:sp>
      <p:sp>
        <p:nvSpPr>
          <p:cNvPr id="4" name="Shape 1"/>
          <p:cNvSpPr/>
          <p:nvPr/>
        </p:nvSpPr>
        <p:spPr>
          <a:xfrm>
            <a:off x="6233041" y="3241119"/>
            <a:ext cx="3718798" cy="2268498"/>
          </a:xfrm>
          <a:prstGeom prst="roundRect">
            <a:avLst>
              <a:gd name="adj" fmla="val 3950"/>
            </a:avLst>
          </a:prstGeom>
          <a:solidFill>
            <a:srgbClr val="003180"/>
          </a:solidFill>
          <a:ln w="7620">
            <a:solidFill>
              <a:srgbClr val="194A99"/>
            </a:solidFill>
            <a:prstDash val="solid"/>
          </a:ln>
        </p:spPr>
      </p:sp>
      <p:sp>
        <p:nvSpPr>
          <p:cNvPr id="5" name="Text 2"/>
          <p:cNvSpPr/>
          <p:nvPr/>
        </p:nvSpPr>
        <p:spPr>
          <a:xfrm>
            <a:off x="6453902" y="3461980"/>
            <a:ext cx="2997279" cy="333375"/>
          </a:xfrm>
          <a:prstGeom prst="rect">
            <a:avLst/>
          </a:prstGeom>
          <a:noFill/>
          <a:ln/>
        </p:spPr>
        <p:txBody>
          <a:bodyPr wrap="none" lIns="0" tIns="0" rIns="0" bIns="0" rtlCol="0" anchor="t"/>
          <a:lstStyle/>
          <a:p>
            <a:pPr marL="0" indent="0">
              <a:lnSpc>
                <a:spcPts val="2600"/>
              </a:lnSpc>
              <a:buNone/>
            </a:pPr>
            <a:r>
              <a:rPr lang="en-US" sz="2050" dirty="0">
                <a:solidFill>
                  <a:srgbClr val="E2E6E9"/>
                </a:solidFill>
                <a:latin typeface="Merriweather" pitchFamily="34" charset="0"/>
                <a:ea typeface="Merriweather" pitchFamily="34" charset="-122"/>
                <a:cs typeface="Merriweather" pitchFamily="34" charset="-120"/>
              </a:rPr>
              <a:t>Real-Time Monitoring</a:t>
            </a:r>
            <a:endParaRPr lang="en-US" sz="2050" dirty="0"/>
          </a:p>
        </p:txBody>
      </p:sp>
      <p:sp>
        <p:nvSpPr>
          <p:cNvPr id="6" name="Text 3"/>
          <p:cNvSpPr/>
          <p:nvPr/>
        </p:nvSpPr>
        <p:spPr>
          <a:xfrm>
            <a:off x="6453902" y="3923348"/>
            <a:ext cx="3277076" cy="1365409"/>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Enables continuous seizure detection, providing a proactive approach to management.</a:t>
            </a:r>
            <a:endParaRPr lang="en-US" sz="1650" dirty="0"/>
          </a:p>
        </p:txBody>
      </p:sp>
      <p:sp>
        <p:nvSpPr>
          <p:cNvPr id="7" name="Shape 4"/>
          <p:cNvSpPr/>
          <p:nvPr/>
        </p:nvSpPr>
        <p:spPr>
          <a:xfrm>
            <a:off x="10165080" y="3241119"/>
            <a:ext cx="3718798" cy="2268498"/>
          </a:xfrm>
          <a:prstGeom prst="roundRect">
            <a:avLst>
              <a:gd name="adj" fmla="val 3950"/>
            </a:avLst>
          </a:prstGeom>
          <a:solidFill>
            <a:srgbClr val="003180"/>
          </a:solidFill>
          <a:ln w="7620">
            <a:solidFill>
              <a:srgbClr val="194A99"/>
            </a:solidFill>
            <a:prstDash val="solid"/>
          </a:ln>
        </p:spPr>
      </p:sp>
      <p:sp>
        <p:nvSpPr>
          <p:cNvPr id="8" name="Text 5"/>
          <p:cNvSpPr/>
          <p:nvPr/>
        </p:nvSpPr>
        <p:spPr>
          <a:xfrm>
            <a:off x="10385941" y="3461980"/>
            <a:ext cx="2666643" cy="333375"/>
          </a:xfrm>
          <a:prstGeom prst="rect">
            <a:avLst/>
          </a:prstGeom>
          <a:noFill/>
          <a:ln/>
        </p:spPr>
        <p:txBody>
          <a:bodyPr wrap="none" lIns="0" tIns="0" rIns="0" bIns="0" rtlCol="0" anchor="t"/>
          <a:lstStyle/>
          <a:p>
            <a:pPr marL="0" indent="0">
              <a:lnSpc>
                <a:spcPts val="2600"/>
              </a:lnSpc>
              <a:buNone/>
            </a:pPr>
            <a:r>
              <a:rPr lang="en-US" sz="2050" dirty="0">
                <a:solidFill>
                  <a:srgbClr val="E2E6E9"/>
                </a:solidFill>
                <a:latin typeface="Merriweather" pitchFamily="34" charset="0"/>
                <a:ea typeface="Merriweather" pitchFamily="34" charset="-122"/>
                <a:cs typeface="Merriweather" pitchFamily="34" charset="-120"/>
              </a:rPr>
              <a:t>Early Intervention</a:t>
            </a:r>
            <a:endParaRPr lang="en-US" sz="2050" dirty="0"/>
          </a:p>
        </p:txBody>
      </p:sp>
      <p:sp>
        <p:nvSpPr>
          <p:cNvPr id="9" name="Text 6"/>
          <p:cNvSpPr/>
          <p:nvPr/>
        </p:nvSpPr>
        <p:spPr>
          <a:xfrm>
            <a:off x="10385941" y="3923348"/>
            <a:ext cx="3277076" cy="1365409"/>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Alerts healthcare providers and patients in real-time, enabling prompt intervention and reducing seizure severity.</a:t>
            </a:r>
            <a:endParaRPr lang="en-US" sz="1650" dirty="0"/>
          </a:p>
        </p:txBody>
      </p:sp>
      <p:sp>
        <p:nvSpPr>
          <p:cNvPr id="10" name="Shape 7"/>
          <p:cNvSpPr/>
          <p:nvPr/>
        </p:nvSpPr>
        <p:spPr>
          <a:xfrm>
            <a:off x="6233041" y="5722858"/>
            <a:ext cx="7650718" cy="1585793"/>
          </a:xfrm>
          <a:prstGeom prst="roundRect">
            <a:avLst>
              <a:gd name="adj" fmla="val 5650"/>
            </a:avLst>
          </a:prstGeom>
          <a:solidFill>
            <a:srgbClr val="003180"/>
          </a:solidFill>
          <a:ln w="7620">
            <a:solidFill>
              <a:srgbClr val="194A99"/>
            </a:solidFill>
            <a:prstDash val="solid"/>
          </a:ln>
        </p:spPr>
      </p:sp>
      <p:sp>
        <p:nvSpPr>
          <p:cNvPr id="11" name="Text 8"/>
          <p:cNvSpPr/>
          <p:nvPr/>
        </p:nvSpPr>
        <p:spPr>
          <a:xfrm>
            <a:off x="6453902" y="5943719"/>
            <a:ext cx="3676174" cy="333375"/>
          </a:xfrm>
          <a:prstGeom prst="rect">
            <a:avLst/>
          </a:prstGeom>
          <a:noFill/>
          <a:ln/>
        </p:spPr>
        <p:txBody>
          <a:bodyPr wrap="none" lIns="0" tIns="0" rIns="0" bIns="0" rtlCol="0" anchor="t"/>
          <a:lstStyle/>
          <a:p>
            <a:pPr marL="0" indent="0">
              <a:lnSpc>
                <a:spcPts val="2600"/>
              </a:lnSpc>
              <a:buNone/>
            </a:pPr>
            <a:r>
              <a:rPr lang="en-US" sz="2050" dirty="0">
                <a:solidFill>
                  <a:srgbClr val="E2E6E9"/>
                </a:solidFill>
                <a:latin typeface="Merriweather" pitchFamily="34" charset="0"/>
                <a:ea typeface="Merriweather" pitchFamily="34" charset="-122"/>
                <a:cs typeface="Merriweather" pitchFamily="34" charset="-120"/>
              </a:rPr>
              <a:t>Improved Patient Outcomes</a:t>
            </a:r>
            <a:endParaRPr lang="en-US" sz="2050" dirty="0"/>
          </a:p>
        </p:txBody>
      </p:sp>
      <p:sp>
        <p:nvSpPr>
          <p:cNvPr id="12" name="Text 9"/>
          <p:cNvSpPr/>
          <p:nvPr/>
        </p:nvSpPr>
        <p:spPr>
          <a:xfrm>
            <a:off x="6453902" y="6405086"/>
            <a:ext cx="7208996" cy="682704"/>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Reduces seizure frequency and duration, enhancing patient quality of life and independence.</a:t>
            </a:r>
            <a:endParaRPr lang="en-US" sz="1650" dirty="0"/>
          </a:p>
        </p:txBody>
      </p:sp>
      <p:pic>
        <p:nvPicPr>
          <p:cNvPr id="13" name="Image 1"/>
          <p:cNvPicPr/>
          <p:nvPr/>
        </p:nvPicPr>
        <p:blipFill>
          <a:blip r:embed="rId4" cstate="print"/>
          <a:stretch>
            <a:fillRect/>
          </a:stretch>
        </p:blipFill>
        <p:spPr>
          <a:xfrm>
            <a:off x="0" y="0"/>
            <a:ext cx="1913860" cy="368300"/>
          </a:xfrm>
          <a:prstGeom prst="rect">
            <a:avLst/>
          </a:prstGeom>
        </p:spPr>
      </p:pic>
      <p:pic>
        <p:nvPicPr>
          <p:cNvPr id="14" name="Picture 3"/>
          <p:cNvPicPr>
            <a:picLocks noChangeAspect="1" noChangeArrowheads="1"/>
          </p:cNvPicPr>
          <p:nvPr/>
        </p:nvPicPr>
        <p:blipFill>
          <a:blip r:embed="rId5"/>
          <a:srcRect/>
          <a:stretch>
            <a:fillRect/>
          </a:stretch>
        </p:blipFill>
        <p:spPr bwMode="auto">
          <a:xfrm>
            <a:off x="12769703" y="7708605"/>
            <a:ext cx="1860696" cy="520994"/>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2002" y="792718"/>
            <a:ext cx="13066395" cy="1396603"/>
          </a:xfrm>
          <a:prstGeom prst="rect">
            <a:avLst/>
          </a:prstGeom>
          <a:noFill/>
          <a:ln/>
        </p:spPr>
        <p:txBody>
          <a:bodyPr wrap="square" lIns="0" tIns="0" rIns="0" bIns="0" rtlCol="0" anchor="t"/>
          <a:lstStyle/>
          <a:p>
            <a:pPr>
              <a:lnSpc>
                <a:spcPts val="5450"/>
              </a:lnSpc>
            </a:pPr>
            <a:r>
              <a:rPr lang="en-US" sz="4400" dirty="0" smtClean="0">
                <a:solidFill>
                  <a:srgbClr val="F5F0F0"/>
                </a:solidFill>
                <a:latin typeface="Merriweather" pitchFamily="34" charset="0"/>
                <a:ea typeface="Merriweather" pitchFamily="34" charset="-122"/>
                <a:cs typeface="Merriweather" pitchFamily="34" charset="-120"/>
              </a:rPr>
              <a:t>Challenges in Adopting Neuromorphic Computing for Epilepsy</a:t>
            </a:r>
            <a:endParaRPr lang="en-US" sz="4400" dirty="0" smtClean="0"/>
          </a:p>
          <a:p>
            <a:pPr marL="0" indent="0">
              <a:lnSpc>
                <a:spcPts val="5450"/>
              </a:lnSpc>
              <a:buNone/>
            </a:pPr>
            <a:endParaRPr lang="en-US" sz="4350" dirty="0"/>
          </a:p>
        </p:txBody>
      </p:sp>
      <p:sp>
        <p:nvSpPr>
          <p:cNvPr id="3" name="Shape 1"/>
          <p:cNvSpPr/>
          <p:nvPr/>
        </p:nvSpPr>
        <p:spPr>
          <a:xfrm>
            <a:off x="782002" y="2636163"/>
            <a:ext cx="2177653" cy="1287423"/>
          </a:xfrm>
          <a:prstGeom prst="roundRect">
            <a:avLst>
              <a:gd name="adj" fmla="val 7290"/>
            </a:avLst>
          </a:prstGeom>
          <a:solidFill>
            <a:srgbClr val="003180"/>
          </a:solidFill>
          <a:ln w="7620">
            <a:solidFill>
              <a:srgbClr val="194A99"/>
            </a:solidFill>
            <a:prstDash val="solid"/>
          </a:ln>
        </p:spPr>
      </p:sp>
      <p:sp>
        <p:nvSpPr>
          <p:cNvPr id="4" name="Text 2"/>
          <p:cNvSpPr/>
          <p:nvPr/>
        </p:nvSpPr>
        <p:spPr>
          <a:xfrm>
            <a:off x="1012984" y="3056453"/>
            <a:ext cx="122873" cy="446842"/>
          </a:xfrm>
          <a:prstGeom prst="rect">
            <a:avLst/>
          </a:prstGeom>
          <a:noFill/>
          <a:ln/>
        </p:spPr>
        <p:txBody>
          <a:bodyPr wrap="none" lIns="0" tIns="0" rIns="0" bIns="0" rtlCol="0" anchor="t"/>
          <a:lstStyle/>
          <a:p>
            <a:pPr marL="0" indent="0" algn="ctr">
              <a:lnSpc>
                <a:spcPts val="3500"/>
              </a:lnSpc>
              <a:buNone/>
            </a:pPr>
            <a:r>
              <a:rPr lang="en-US" sz="2150" dirty="0">
                <a:solidFill>
                  <a:srgbClr val="E2E6E9"/>
                </a:solidFill>
                <a:latin typeface="Merriweather" pitchFamily="34" charset="0"/>
                <a:ea typeface="Merriweather" pitchFamily="34" charset="-122"/>
                <a:cs typeface="Merriweather" pitchFamily="34" charset="-120"/>
              </a:rPr>
              <a:t>1</a:t>
            </a:r>
            <a:endParaRPr lang="en-US" sz="2150" dirty="0"/>
          </a:p>
        </p:txBody>
      </p:sp>
      <p:sp>
        <p:nvSpPr>
          <p:cNvPr id="5" name="Text 3"/>
          <p:cNvSpPr/>
          <p:nvPr/>
        </p:nvSpPr>
        <p:spPr>
          <a:xfrm>
            <a:off x="3183017" y="2859524"/>
            <a:ext cx="3504367" cy="349091"/>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Data Privacy and Security</a:t>
            </a:r>
            <a:endParaRPr lang="en-US" sz="2150" dirty="0"/>
          </a:p>
        </p:txBody>
      </p:sp>
      <p:sp>
        <p:nvSpPr>
          <p:cNvPr id="6" name="Text 4"/>
          <p:cNvSpPr/>
          <p:nvPr/>
        </p:nvSpPr>
        <p:spPr>
          <a:xfrm>
            <a:off x="3183017" y="3342680"/>
            <a:ext cx="8550831" cy="357545"/>
          </a:xfrm>
          <a:prstGeom prst="rect">
            <a:avLst/>
          </a:prstGeom>
          <a:noFill/>
          <a:ln/>
        </p:spPr>
        <p:txBody>
          <a:bodyPr wrap="non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Ensuring the secure storage and ethical use of sensitive patient data is crucial.</a:t>
            </a:r>
            <a:endParaRPr lang="en-US" sz="1750" dirty="0"/>
          </a:p>
        </p:txBody>
      </p:sp>
      <p:sp>
        <p:nvSpPr>
          <p:cNvPr id="7" name="Shape 5"/>
          <p:cNvSpPr/>
          <p:nvPr/>
        </p:nvSpPr>
        <p:spPr>
          <a:xfrm>
            <a:off x="3071336" y="3908346"/>
            <a:ext cx="10665381" cy="15240"/>
          </a:xfrm>
          <a:prstGeom prst="roundRect">
            <a:avLst>
              <a:gd name="adj" fmla="val 615816"/>
            </a:avLst>
          </a:prstGeom>
          <a:solidFill>
            <a:srgbClr val="194A99"/>
          </a:solidFill>
          <a:ln/>
        </p:spPr>
      </p:sp>
      <p:sp>
        <p:nvSpPr>
          <p:cNvPr id="8" name="Shape 6"/>
          <p:cNvSpPr/>
          <p:nvPr/>
        </p:nvSpPr>
        <p:spPr>
          <a:xfrm>
            <a:off x="782002" y="4035266"/>
            <a:ext cx="4355425" cy="1644968"/>
          </a:xfrm>
          <a:prstGeom prst="roundRect">
            <a:avLst>
              <a:gd name="adj" fmla="val 5705"/>
            </a:avLst>
          </a:prstGeom>
          <a:solidFill>
            <a:srgbClr val="003180"/>
          </a:solidFill>
          <a:ln w="7620">
            <a:solidFill>
              <a:srgbClr val="194A99"/>
            </a:solidFill>
            <a:prstDash val="solid"/>
          </a:ln>
        </p:spPr>
      </p:sp>
      <p:sp>
        <p:nvSpPr>
          <p:cNvPr id="9" name="Text 7"/>
          <p:cNvSpPr/>
          <p:nvPr/>
        </p:nvSpPr>
        <p:spPr>
          <a:xfrm>
            <a:off x="1012984" y="4634270"/>
            <a:ext cx="167045" cy="446842"/>
          </a:xfrm>
          <a:prstGeom prst="rect">
            <a:avLst/>
          </a:prstGeom>
          <a:noFill/>
          <a:ln/>
        </p:spPr>
        <p:txBody>
          <a:bodyPr wrap="none" lIns="0" tIns="0" rIns="0" bIns="0" rtlCol="0" anchor="t"/>
          <a:lstStyle/>
          <a:p>
            <a:pPr marL="0" indent="0" algn="ctr">
              <a:lnSpc>
                <a:spcPts val="3500"/>
              </a:lnSpc>
              <a:buNone/>
            </a:pPr>
            <a:r>
              <a:rPr lang="en-US" sz="2150" dirty="0">
                <a:solidFill>
                  <a:srgbClr val="E2E6E9"/>
                </a:solidFill>
                <a:latin typeface="Merriweather" pitchFamily="34" charset="0"/>
                <a:ea typeface="Merriweather" pitchFamily="34" charset="-122"/>
                <a:cs typeface="Merriweather" pitchFamily="34" charset="-120"/>
              </a:rPr>
              <a:t>2</a:t>
            </a:r>
            <a:endParaRPr lang="en-US" sz="2150" dirty="0"/>
          </a:p>
        </p:txBody>
      </p:sp>
      <p:sp>
        <p:nvSpPr>
          <p:cNvPr id="10" name="Text 8"/>
          <p:cNvSpPr/>
          <p:nvPr/>
        </p:nvSpPr>
        <p:spPr>
          <a:xfrm>
            <a:off x="5360789" y="4258628"/>
            <a:ext cx="2830830" cy="349091"/>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Regulatory Approval</a:t>
            </a:r>
            <a:endParaRPr lang="en-US" sz="2150" dirty="0"/>
          </a:p>
        </p:txBody>
      </p:sp>
      <p:sp>
        <p:nvSpPr>
          <p:cNvPr id="11" name="Text 9"/>
          <p:cNvSpPr/>
          <p:nvPr/>
        </p:nvSpPr>
        <p:spPr>
          <a:xfrm>
            <a:off x="5360789" y="4741783"/>
            <a:ext cx="8264247" cy="715089"/>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Obtaining approval from regulatory bodies for new medical technologies is essential.</a:t>
            </a:r>
            <a:endParaRPr lang="en-US" sz="1750" dirty="0"/>
          </a:p>
        </p:txBody>
      </p:sp>
      <p:sp>
        <p:nvSpPr>
          <p:cNvPr id="12" name="Shape 10"/>
          <p:cNvSpPr/>
          <p:nvPr/>
        </p:nvSpPr>
        <p:spPr>
          <a:xfrm>
            <a:off x="5249108" y="5664994"/>
            <a:ext cx="8487608" cy="15240"/>
          </a:xfrm>
          <a:prstGeom prst="roundRect">
            <a:avLst>
              <a:gd name="adj" fmla="val 615816"/>
            </a:avLst>
          </a:prstGeom>
          <a:solidFill>
            <a:srgbClr val="194A99"/>
          </a:solidFill>
          <a:ln/>
        </p:spPr>
      </p:sp>
      <p:sp>
        <p:nvSpPr>
          <p:cNvPr id="13" name="Shape 11"/>
          <p:cNvSpPr/>
          <p:nvPr/>
        </p:nvSpPr>
        <p:spPr>
          <a:xfrm>
            <a:off x="782002" y="5791914"/>
            <a:ext cx="6533198" cy="1644968"/>
          </a:xfrm>
          <a:prstGeom prst="roundRect">
            <a:avLst>
              <a:gd name="adj" fmla="val 5705"/>
            </a:avLst>
          </a:prstGeom>
          <a:solidFill>
            <a:srgbClr val="003180"/>
          </a:solidFill>
          <a:ln w="7620">
            <a:solidFill>
              <a:srgbClr val="194A99"/>
            </a:solidFill>
            <a:prstDash val="solid"/>
          </a:ln>
        </p:spPr>
      </p:sp>
      <p:sp>
        <p:nvSpPr>
          <p:cNvPr id="14" name="Text 12"/>
          <p:cNvSpPr/>
          <p:nvPr/>
        </p:nvSpPr>
        <p:spPr>
          <a:xfrm>
            <a:off x="1012984" y="6390918"/>
            <a:ext cx="156448" cy="446842"/>
          </a:xfrm>
          <a:prstGeom prst="rect">
            <a:avLst/>
          </a:prstGeom>
          <a:noFill/>
          <a:ln/>
        </p:spPr>
        <p:txBody>
          <a:bodyPr wrap="none" lIns="0" tIns="0" rIns="0" bIns="0" rtlCol="0" anchor="t"/>
          <a:lstStyle/>
          <a:p>
            <a:pPr marL="0" indent="0" algn="ctr">
              <a:lnSpc>
                <a:spcPts val="3500"/>
              </a:lnSpc>
              <a:buNone/>
            </a:pPr>
            <a:r>
              <a:rPr lang="en-US" sz="2150" dirty="0">
                <a:solidFill>
                  <a:srgbClr val="E2E6E9"/>
                </a:solidFill>
                <a:latin typeface="Merriweather" pitchFamily="34" charset="0"/>
                <a:ea typeface="Merriweather" pitchFamily="34" charset="-122"/>
                <a:cs typeface="Merriweather" pitchFamily="34" charset="-120"/>
              </a:rPr>
              <a:t>3</a:t>
            </a:r>
            <a:endParaRPr lang="en-US" sz="2150" dirty="0"/>
          </a:p>
        </p:txBody>
      </p:sp>
      <p:sp>
        <p:nvSpPr>
          <p:cNvPr id="15" name="Text 13"/>
          <p:cNvSpPr/>
          <p:nvPr/>
        </p:nvSpPr>
        <p:spPr>
          <a:xfrm>
            <a:off x="7538561" y="6015276"/>
            <a:ext cx="2982754" cy="349091"/>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Cost and Accessibility</a:t>
            </a:r>
            <a:endParaRPr lang="en-US" sz="2150" dirty="0"/>
          </a:p>
        </p:txBody>
      </p:sp>
      <p:sp>
        <p:nvSpPr>
          <p:cNvPr id="16" name="Text 14"/>
          <p:cNvSpPr/>
          <p:nvPr/>
        </p:nvSpPr>
        <p:spPr>
          <a:xfrm>
            <a:off x="7538561" y="6498431"/>
            <a:ext cx="6086475" cy="715089"/>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Making neuromorphic computing solutions affordable and accessible to all patients is a priority.</a:t>
            </a:r>
            <a:endParaRPr lang="en-US" sz="1750" dirty="0"/>
          </a:p>
        </p:txBody>
      </p:sp>
      <p:pic>
        <p:nvPicPr>
          <p:cNvPr id="17" name="Image 1"/>
          <p:cNvPicPr/>
          <p:nvPr/>
        </p:nvPicPr>
        <p:blipFill>
          <a:blip r:embed="rId3" cstate="print"/>
          <a:stretch>
            <a:fillRect/>
          </a:stretch>
        </p:blipFill>
        <p:spPr>
          <a:xfrm>
            <a:off x="0" y="0"/>
            <a:ext cx="1913860" cy="368300"/>
          </a:xfrm>
          <a:prstGeom prst="rect">
            <a:avLst/>
          </a:prstGeom>
        </p:spPr>
      </p:pic>
      <p:pic>
        <p:nvPicPr>
          <p:cNvPr id="18" name="Picture 3"/>
          <p:cNvPicPr>
            <a:picLocks noChangeAspect="1" noChangeArrowheads="1"/>
          </p:cNvPicPr>
          <p:nvPr/>
        </p:nvPicPr>
        <p:blipFill>
          <a:blip r:embed="rId4"/>
          <a:srcRect/>
          <a:stretch>
            <a:fillRect/>
          </a:stretch>
        </p:blipFill>
        <p:spPr bwMode="auto">
          <a:xfrm>
            <a:off x="12769703" y="7708605"/>
            <a:ext cx="1860696" cy="520994"/>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74807" y="730568"/>
            <a:ext cx="7967186" cy="1575911"/>
          </a:xfrm>
          <a:prstGeom prst="rect">
            <a:avLst/>
          </a:prstGeom>
          <a:noFill/>
          <a:ln/>
        </p:spPr>
        <p:txBody>
          <a:bodyPr wrap="square" lIns="0" tIns="0" rIns="0" bIns="0" rtlCol="0" anchor="t"/>
          <a:lstStyle/>
          <a:p>
            <a:pPr marL="0" indent="0">
              <a:lnSpc>
                <a:spcPts val="4100"/>
              </a:lnSpc>
              <a:buNone/>
            </a:pPr>
            <a:r>
              <a:rPr lang="en-US" sz="3300" dirty="0">
                <a:solidFill>
                  <a:srgbClr val="F5F0F0"/>
                </a:solidFill>
                <a:latin typeface="Merriweather" pitchFamily="34" charset="0"/>
                <a:ea typeface="Merriweather" pitchFamily="34" charset="-122"/>
                <a:cs typeface="Merriweather" pitchFamily="34" charset="-120"/>
              </a:rPr>
              <a:t>Future Scope: Expanding Neuromorphic Computing in Healthcare</a:t>
            </a:r>
            <a:endParaRPr lang="en-US" sz="3300" dirty="0"/>
          </a:p>
        </p:txBody>
      </p:sp>
      <p:pic>
        <p:nvPicPr>
          <p:cNvPr id="4" name="Image 1" descr="preencoded.png"/>
          <p:cNvPicPr>
            <a:picLocks noChangeAspect="1"/>
          </p:cNvPicPr>
          <p:nvPr/>
        </p:nvPicPr>
        <p:blipFill>
          <a:blip r:embed="rId4"/>
          <a:stretch>
            <a:fillRect/>
          </a:stretch>
        </p:blipFill>
        <p:spPr>
          <a:xfrm>
            <a:off x="6074807" y="2558653"/>
            <a:ext cx="420291" cy="420291"/>
          </a:xfrm>
          <a:prstGeom prst="rect">
            <a:avLst/>
          </a:prstGeom>
        </p:spPr>
      </p:pic>
      <p:sp>
        <p:nvSpPr>
          <p:cNvPr id="5" name="Text 1"/>
          <p:cNvSpPr/>
          <p:nvPr/>
        </p:nvSpPr>
        <p:spPr>
          <a:xfrm>
            <a:off x="6074807" y="3147060"/>
            <a:ext cx="2343864" cy="262652"/>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Personalized Medicine</a:t>
            </a:r>
            <a:endParaRPr lang="en-US" sz="1650" dirty="0"/>
          </a:p>
        </p:txBody>
      </p:sp>
      <p:sp>
        <p:nvSpPr>
          <p:cNvPr id="6" name="Text 2"/>
          <p:cNvSpPr/>
          <p:nvPr/>
        </p:nvSpPr>
        <p:spPr>
          <a:xfrm>
            <a:off x="6074807" y="3510558"/>
            <a:ext cx="7967186" cy="268962"/>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Developing tailored treatments and therapies based on individual brain activity and responses.</a:t>
            </a:r>
            <a:endParaRPr lang="en-US" sz="1300" dirty="0"/>
          </a:p>
        </p:txBody>
      </p:sp>
      <p:pic>
        <p:nvPicPr>
          <p:cNvPr id="7" name="Image 2" descr="preencoded.png"/>
          <p:cNvPicPr>
            <a:picLocks noChangeAspect="1"/>
          </p:cNvPicPr>
          <p:nvPr/>
        </p:nvPicPr>
        <p:blipFill>
          <a:blip r:embed="rId5"/>
          <a:stretch>
            <a:fillRect/>
          </a:stretch>
        </p:blipFill>
        <p:spPr>
          <a:xfrm>
            <a:off x="6074807" y="4283869"/>
            <a:ext cx="420291" cy="420291"/>
          </a:xfrm>
          <a:prstGeom prst="rect">
            <a:avLst/>
          </a:prstGeom>
        </p:spPr>
      </p:pic>
      <p:sp>
        <p:nvSpPr>
          <p:cNvPr id="8" name="Text 3"/>
          <p:cNvSpPr/>
          <p:nvPr/>
        </p:nvSpPr>
        <p:spPr>
          <a:xfrm>
            <a:off x="6074807" y="4872276"/>
            <a:ext cx="2385655" cy="262652"/>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Cardiovascular Disease</a:t>
            </a:r>
            <a:endParaRPr lang="en-US" sz="1650" dirty="0"/>
          </a:p>
        </p:txBody>
      </p:sp>
      <p:sp>
        <p:nvSpPr>
          <p:cNvPr id="9" name="Text 4"/>
          <p:cNvSpPr/>
          <p:nvPr/>
        </p:nvSpPr>
        <p:spPr>
          <a:xfrm>
            <a:off x="6074807" y="5235773"/>
            <a:ext cx="7967186" cy="268962"/>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Monitoring heart rhythms and detecting anomalies for early intervention and prevention.</a:t>
            </a:r>
            <a:endParaRPr lang="en-US" sz="1300" dirty="0"/>
          </a:p>
        </p:txBody>
      </p:sp>
      <p:pic>
        <p:nvPicPr>
          <p:cNvPr id="10" name="Image 3" descr="preencoded.png"/>
          <p:cNvPicPr>
            <a:picLocks noChangeAspect="1"/>
          </p:cNvPicPr>
          <p:nvPr/>
        </p:nvPicPr>
        <p:blipFill>
          <a:blip r:embed="rId6"/>
          <a:stretch>
            <a:fillRect/>
          </a:stretch>
        </p:blipFill>
        <p:spPr>
          <a:xfrm>
            <a:off x="6074807" y="6009084"/>
            <a:ext cx="420291" cy="420291"/>
          </a:xfrm>
          <a:prstGeom prst="rect">
            <a:avLst/>
          </a:prstGeom>
        </p:spPr>
      </p:pic>
      <p:sp>
        <p:nvSpPr>
          <p:cNvPr id="11" name="Text 5"/>
          <p:cNvSpPr/>
          <p:nvPr/>
        </p:nvSpPr>
        <p:spPr>
          <a:xfrm>
            <a:off x="6074807" y="6597491"/>
            <a:ext cx="2562344" cy="262652"/>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Prosthetics and Robotics</a:t>
            </a:r>
            <a:endParaRPr lang="en-US" sz="1650" dirty="0"/>
          </a:p>
        </p:txBody>
      </p:sp>
      <p:sp>
        <p:nvSpPr>
          <p:cNvPr id="12" name="Text 6"/>
          <p:cNvSpPr/>
          <p:nvPr/>
        </p:nvSpPr>
        <p:spPr>
          <a:xfrm>
            <a:off x="6074807" y="6960989"/>
            <a:ext cx="7967186" cy="537924"/>
          </a:xfrm>
          <a:prstGeom prst="rect">
            <a:avLst/>
          </a:prstGeom>
          <a:noFill/>
          <a:ln/>
        </p:spPr>
        <p:txBody>
          <a:bodyPr wrap="squar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Creating advanced prosthetics and robotic systems that respond to neural signals and improve functionality.</a:t>
            </a:r>
            <a:endParaRPr lang="en-US" sz="1300" dirty="0"/>
          </a:p>
        </p:txBody>
      </p:sp>
      <p:pic>
        <p:nvPicPr>
          <p:cNvPr id="13" name="Image 1"/>
          <p:cNvPicPr/>
          <p:nvPr/>
        </p:nvPicPr>
        <p:blipFill>
          <a:blip r:embed="rId7" cstate="print"/>
          <a:stretch>
            <a:fillRect/>
          </a:stretch>
        </p:blipFill>
        <p:spPr>
          <a:xfrm>
            <a:off x="0" y="0"/>
            <a:ext cx="1913860" cy="368300"/>
          </a:xfrm>
          <a:prstGeom prst="rect">
            <a:avLst/>
          </a:prstGeom>
        </p:spPr>
      </p:pic>
      <p:pic>
        <p:nvPicPr>
          <p:cNvPr id="14" name="Picture 3"/>
          <p:cNvPicPr>
            <a:picLocks noChangeAspect="1" noChangeArrowheads="1"/>
          </p:cNvPicPr>
          <p:nvPr/>
        </p:nvPicPr>
        <p:blipFill>
          <a:blip r:embed="rId8"/>
          <a:srcRect/>
          <a:stretch>
            <a:fillRect/>
          </a:stretch>
        </p:blipFill>
        <p:spPr bwMode="auto">
          <a:xfrm>
            <a:off x="12769703" y="7708605"/>
            <a:ext cx="1860696" cy="520994"/>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171343"/>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 and Q&amp;A Session</a:t>
            </a:r>
            <a:endParaRPr lang="en-US" sz="4850" dirty="0"/>
          </a:p>
        </p:txBody>
      </p:sp>
      <p:sp>
        <p:nvSpPr>
          <p:cNvPr id="4" name="Text 1"/>
          <p:cNvSpPr/>
          <p:nvPr/>
        </p:nvSpPr>
        <p:spPr>
          <a:xfrm>
            <a:off x="863798" y="4084082"/>
            <a:ext cx="7416403"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Neuromorphic computing has the potential to revolutionize epilepsy management by providing real-time seizure detection, improving patient outcomes, and facilitating personalized treatment. </a:t>
            </a:r>
            <a:r>
              <a:rPr lang="en-US" sz="1900" b="1" dirty="0">
                <a:solidFill>
                  <a:srgbClr val="E2E6E9"/>
                </a:solidFill>
                <a:latin typeface="Merriweather" pitchFamily="34" charset="0"/>
                <a:ea typeface="Merriweather" pitchFamily="34" charset="-122"/>
                <a:cs typeface="Merriweather" pitchFamily="34" charset="-120"/>
              </a:rPr>
              <a:t>The future holds great promise for this technology's impact on healthcare.</a:t>
            </a:r>
            <a:endParaRPr lang="en-US" sz="1900" b="1" dirty="0"/>
          </a:p>
        </p:txBody>
      </p:sp>
      <p:pic>
        <p:nvPicPr>
          <p:cNvPr id="5" name="Image 1"/>
          <p:cNvPicPr/>
          <p:nvPr/>
        </p:nvPicPr>
        <p:blipFill>
          <a:blip r:embed="rId4" cstate="print"/>
          <a:stretch>
            <a:fillRect/>
          </a:stretch>
        </p:blipFill>
        <p:spPr>
          <a:xfrm>
            <a:off x="0" y="0"/>
            <a:ext cx="1913860" cy="368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041451"/>
            <a:ext cx="7759206" cy="4312212"/>
          </a:xfrm>
          <a:prstGeom prst="rect">
            <a:avLst/>
          </a:prstGeom>
          <a:noFill/>
          <a:ln/>
        </p:spPr>
        <p:txBody>
          <a:bodyPr wrap="square" lIns="0" tIns="0" rIns="0" bIns="0" rtlCol="0" anchor="t"/>
          <a:lstStyle/>
          <a:p>
            <a:pPr algn="ctr"/>
            <a:r>
              <a:rPr lang="en-US" sz="10800" b="1" dirty="0" smtClean="0">
                <a:solidFill>
                  <a:schemeClr val="bg1"/>
                </a:solidFill>
                <a:latin typeface="Merriweather" charset="0"/>
              </a:rPr>
              <a:t>THANK YOU</a:t>
            </a:r>
            <a:endParaRPr lang="en-US" sz="10800" b="1" dirty="0">
              <a:solidFill>
                <a:schemeClr val="bg1"/>
              </a:solidFill>
              <a:latin typeface="Merriweather" charset="0"/>
            </a:endParaRPr>
          </a:p>
        </p:txBody>
      </p:sp>
      <p:sp>
        <p:nvSpPr>
          <p:cNvPr id="4" name="Text 1"/>
          <p:cNvSpPr/>
          <p:nvPr/>
        </p:nvSpPr>
        <p:spPr>
          <a:xfrm>
            <a:off x="6350198" y="4880344"/>
            <a:ext cx="7416403" cy="1974056"/>
          </a:xfrm>
          <a:prstGeom prst="rect">
            <a:avLst/>
          </a:prstGeom>
          <a:noFill/>
          <a:ln/>
        </p:spPr>
        <p:txBody>
          <a:bodyPr wrap="square" lIns="0" tIns="0" rIns="0" bIns="0" rtlCol="0" anchor="t"/>
          <a:lstStyle/>
          <a:p>
            <a:pPr marL="0" indent="0">
              <a:lnSpc>
                <a:spcPts val="3100"/>
              </a:lnSpc>
              <a:buNone/>
            </a:pPr>
            <a:endParaRPr lang="en-US" sz="1900" dirty="0"/>
          </a:p>
        </p:txBody>
      </p:sp>
      <p:pic>
        <p:nvPicPr>
          <p:cNvPr id="5" name="Image 1"/>
          <p:cNvPicPr/>
          <p:nvPr/>
        </p:nvPicPr>
        <p:blipFill>
          <a:blip r:embed="rId4" cstate="print"/>
          <a:stretch>
            <a:fillRect/>
          </a:stretch>
        </p:blipFill>
        <p:spPr>
          <a:xfrm>
            <a:off x="0" y="0"/>
            <a:ext cx="1913860" cy="368300"/>
          </a:xfrm>
          <a:prstGeom prst="rect">
            <a:avLst/>
          </a:prstGeom>
        </p:spPr>
      </p:pic>
      <p:pic>
        <p:nvPicPr>
          <p:cNvPr id="2051" name="Picture 3"/>
          <p:cNvPicPr>
            <a:picLocks noChangeAspect="1" noChangeArrowheads="1"/>
          </p:cNvPicPr>
          <p:nvPr/>
        </p:nvPicPr>
        <p:blipFill>
          <a:blip r:embed="rId5"/>
          <a:srcRect/>
          <a:stretch>
            <a:fillRect/>
          </a:stretch>
        </p:blipFill>
        <p:spPr bwMode="auto">
          <a:xfrm>
            <a:off x="12769703" y="7708605"/>
            <a:ext cx="1860696" cy="520994"/>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3798" y="3522821"/>
            <a:ext cx="7416403" cy="3158490"/>
          </a:xfrm>
          <a:prstGeom prst="rect">
            <a:avLst/>
          </a:prstGeom>
          <a:noFill/>
          <a:ln/>
        </p:spPr>
        <p:txBody>
          <a:bodyPr wrap="square" lIns="0" tIns="0" rIns="0" bIns="0" rtlCol="0" anchor="t"/>
          <a:lstStyle/>
          <a:p>
            <a:pPr marL="0" indent="0">
              <a:lnSpc>
                <a:spcPts val="3100"/>
              </a:lnSpc>
              <a:buNone/>
            </a:pPr>
            <a:endParaRPr lang="en-US" sz="1900" dirty="0">
              <a:solidFill>
                <a:schemeClr val="bg1"/>
              </a:solidFill>
              <a:latin typeface="Merriweather" charset="0"/>
            </a:endParaRPr>
          </a:p>
        </p:txBody>
      </p:sp>
      <p:sp>
        <p:nvSpPr>
          <p:cNvPr id="7" name="Text 3"/>
          <p:cNvSpPr/>
          <p:nvPr/>
        </p:nvSpPr>
        <p:spPr>
          <a:xfrm>
            <a:off x="576890" y="233916"/>
            <a:ext cx="13638839" cy="7740502"/>
          </a:xfrm>
          <a:prstGeom prst="rect">
            <a:avLst/>
          </a:prstGeom>
          <a:noFill/>
          <a:ln/>
        </p:spPr>
        <p:txBody>
          <a:bodyPr wrap="none" lIns="0" tIns="0" rIns="0" bIns="0" rtlCol="0" anchor="t"/>
          <a:lstStyle/>
          <a:p>
            <a:pPr marL="0" indent="0" algn="ctr">
              <a:lnSpc>
                <a:spcPts val="3400"/>
              </a:lnSpc>
              <a:buNone/>
            </a:pPr>
            <a:endParaRPr lang="en-US" sz="2400" b="1" dirty="0">
              <a:solidFill>
                <a:schemeClr val="bg1"/>
              </a:solidFill>
              <a:latin typeface="Merriweather" charset="0"/>
            </a:endParaRPr>
          </a:p>
        </p:txBody>
      </p:sp>
      <p:pic>
        <p:nvPicPr>
          <p:cNvPr id="10" name="Picture 1">
            <a:extLst>
              <a:ext uri="{FF2B5EF4-FFF2-40B4-BE49-F238E27FC236}">
                <a16:creationId xmlns="" xmlns:a16="http://schemas.microsoft.com/office/drawing/2014/main" id="{78D3737E-DA22-DAF6-9590-747B6F3BD4E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704481" cy="435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 xmlns:a16="http://schemas.microsoft.com/office/drawing/2014/main" id="{16F3EFC4-ECDF-300A-C4BB-17A4E08342AC}"/>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233989" y="233916"/>
            <a:ext cx="2314936" cy="8881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 xmlns:a16="http://schemas.microsoft.com/office/drawing/2014/main" id="{231EC4CD-FE86-F384-09A3-A7EB9806ED3D}"/>
              </a:ext>
            </a:extLst>
          </p:cNvPr>
          <p:cNvSpPr txBox="1"/>
          <p:nvPr/>
        </p:nvSpPr>
        <p:spPr>
          <a:xfrm>
            <a:off x="3854370" y="1122092"/>
            <a:ext cx="7315200" cy="874598"/>
          </a:xfrm>
          <a:prstGeom prst="rect">
            <a:avLst/>
          </a:prstGeom>
          <a:noFill/>
        </p:spPr>
        <p:txBody>
          <a:bodyPr wrap="square">
            <a:spAutoFit/>
          </a:bodyPr>
          <a:lstStyle/>
          <a:p>
            <a:pPr>
              <a:lnSpc>
                <a:spcPts val="1000"/>
              </a:lnSpc>
            </a:pPr>
            <a:r>
              <a:rPr lang="en-US" sz="1050" dirty="0">
                <a:solidFill>
                  <a:schemeClr val="bg1"/>
                </a:solidFill>
                <a:effectLst/>
                <a:latin typeface="Merriweather" charset="0"/>
                <a:ea typeface="Calibri" panose="020F0502020204030204" pitchFamily="34" charset="0"/>
                <a:cs typeface="Times New Roman" panose="02020603050405020304" pitchFamily="18" charset="0"/>
              </a:rPr>
              <a:t> </a:t>
            </a:r>
            <a:endParaRPr lang="en-IN" sz="2000" dirty="0">
              <a:solidFill>
                <a:schemeClr val="bg1"/>
              </a:solidFill>
              <a:effectLst/>
              <a:latin typeface="Merriweather" charset="0"/>
              <a:ea typeface="Calibri" panose="020F0502020204030204" pitchFamily="34" charset="0"/>
              <a:cs typeface="Times New Roman" panose="02020603050405020304" pitchFamily="18" charset="0"/>
            </a:endParaRPr>
          </a:p>
          <a:p>
            <a:pPr marR="406400" algn="ctr">
              <a:spcBef>
                <a:spcPts val="345"/>
              </a:spcBef>
            </a:pPr>
            <a:r>
              <a:rPr lang="en-US" sz="2000" b="1" spc="-5" dirty="0">
                <a:solidFill>
                  <a:schemeClr val="bg1"/>
                </a:solidFill>
                <a:effectLst/>
                <a:latin typeface="Merriweather" charset="0"/>
                <a:ea typeface="Times New Roman" panose="02020603050405020304" pitchFamily="18" charset="0"/>
                <a:cs typeface="Times New Roman" panose="02020603050405020304" pitchFamily="18" charset="0"/>
              </a:rPr>
              <a:t>SCHOOL</a:t>
            </a:r>
            <a:r>
              <a:rPr lang="en-US" sz="2000" b="1" dirty="0">
                <a:solidFill>
                  <a:schemeClr val="bg1"/>
                </a:solidFill>
                <a:effectLst/>
                <a:latin typeface="Merriweather" charset="0"/>
                <a:ea typeface="Times New Roman" panose="02020603050405020304" pitchFamily="18" charset="0"/>
                <a:cs typeface="Times New Roman" panose="02020603050405020304" pitchFamily="18" charset="0"/>
              </a:rPr>
              <a:t> OF</a:t>
            </a:r>
            <a:r>
              <a:rPr lang="en-US" sz="2000" b="1" spc="-15" dirty="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000" b="1" spc="-5" dirty="0">
                <a:solidFill>
                  <a:schemeClr val="bg1"/>
                </a:solidFill>
                <a:effectLst/>
                <a:latin typeface="Merriweather" charset="0"/>
                <a:ea typeface="Times New Roman" panose="02020603050405020304" pitchFamily="18" charset="0"/>
                <a:cs typeface="Times New Roman" panose="02020603050405020304" pitchFamily="18" charset="0"/>
              </a:rPr>
              <a:t>COMPUTER</a:t>
            </a:r>
            <a:r>
              <a:rPr lang="en-US" sz="2000" b="1" dirty="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000" b="1" spc="-5" dirty="0">
                <a:solidFill>
                  <a:schemeClr val="bg1"/>
                </a:solidFill>
                <a:effectLst/>
                <a:latin typeface="Merriweather" charset="0"/>
                <a:ea typeface="Times New Roman" panose="02020603050405020304" pitchFamily="18" charset="0"/>
                <a:cs typeface="Times New Roman" panose="02020603050405020304" pitchFamily="18" charset="0"/>
              </a:rPr>
              <a:t>SCIENCE</a:t>
            </a:r>
            <a:r>
              <a:rPr lang="en-US" sz="2000" b="1" spc="10" dirty="0">
                <a:solidFill>
                  <a:schemeClr val="bg1"/>
                </a:solidFill>
                <a:effectLst/>
                <a:latin typeface="Merriweather" charset="0"/>
                <a:ea typeface="Times New Roman" panose="02020603050405020304" pitchFamily="18" charset="0"/>
                <a:cs typeface="Times New Roman" panose="02020603050405020304" pitchFamily="18" charset="0"/>
              </a:rPr>
              <a:t> </a:t>
            </a:r>
            <a:r>
              <a:rPr lang="en-US" sz="2000" b="1" dirty="0">
                <a:solidFill>
                  <a:schemeClr val="bg1"/>
                </a:solidFill>
                <a:effectLst/>
                <a:latin typeface="Merriweather" charset="0"/>
                <a:ea typeface="Times New Roman" panose="02020603050405020304" pitchFamily="18" charset="0"/>
                <a:cs typeface="Times New Roman" panose="02020603050405020304" pitchFamily="18" charset="0"/>
              </a:rPr>
              <a:t>&amp;</a:t>
            </a:r>
            <a:r>
              <a:rPr lang="en-US" sz="2000" b="1" spc="-5" dirty="0">
                <a:solidFill>
                  <a:schemeClr val="bg1"/>
                </a:solidFill>
                <a:effectLst/>
                <a:latin typeface="Merriweather" charset="0"/>
                <a:ea typeface="Times New Roman" panose="02020603050405020304" pitchFamily="18" charset="0"/>
                <a:cs typeface="Times New Roman" panose="02020603050405020304" pitchFamily="18" charset="0"/>
              </a:rPr>
              <a:t> ARTIFICIAL INTELLIGENCE</a:t>
            </a:r>
            <a:endParaRPr lang="en-IN" sz="2000" dirty="0">
              <a:solidFill>
                <a:schemeClr val="bg1"/>
              </a:solidFill>
              <a:effectLst/>
              <a:latin typeface="Merriweather"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 xmlns:a16="http://schemas.microsoft.com/office/drawing/2014/main" id="{C019511F-443A-D1BA-7D51-8827CC8B34FA}"/>
              </a:ext>
            </a:extLst>
          </p:cNvPr>
          <p:cNvSpPr txBox="1"/>
          <p:nvPr/>
        </p:nvSpPr>
        <p:spPr>
          <a:xfrm>
            <a:off x="387275" y="1996690"/>
            <a:ext cx="14017213" cy="3683060"/>
          </a:xfrm>
          <a:prstGeom prst="rect">
            <a:avLst/>
          </a:prstGeom>
          <a:noFill/>
        </p:spPr>
        <p:txBody>
          <a:bodyPr wrap="square">
            <a:spAutoFit/>
          </a:bodyPr>
          <a:lstStyle/>
          <a:p>
            <a:pPr algn="ctr">
              <a:lnSpc>
                <a:spcPct val="150000"/>
              </a:lnSpc>
            </a:pPr>
            <a:r>
              <a:rPr lang="en-US" sz="2000" b="1" u="sng" dirty="0">
                <a:solidFill>
                  <a:schemeClr val="bg1"/>
                </a:solidFill>
                <a:effectLst/>
                <a:latin typeface="Merriweather" charset="0"/>
                <a:ea typeface="Calibri" panose="020F0502020204030204" pitchFamily="34" charset="0"/>
                <a:cs typeface="Times New Roman" panose="02020603050405020304" pitchFamily="18" charset="0"/>
              </a:rPr>
              <a:t>CERTIFICATE</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a:p>
            <a:pPr algn="ctr">
              <a:lnSpc>
                <a:spcPts val="6050"/>
              </a:lnSpc>
            </a:pPr>
            <a:r>
              <a:rPr lang="en-US" sz="1800" dirty="0" smtClean="0">
                <a:solidFill>
                  <a:schemeClr val="bg1"/>
                </a:solidFill>
                <a:effectLst/>
                <a:latin typeface="Merriweather" charset="0"/>
                <a:ea typeface="Calibri" panose="020F0502020204030204" pitchFamily="34" charset="0"/>
                <a:cs typeface="Times New Roman" panose="02020603050405020304" pitchFamily="18" charset="0"/>
              </a:rPr>
              <a:t>This </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is to certify that this technical seminar </a:t>
            </a:r>
            <a:r>
              <a:rPr lang="en-US" sz="1800" dirty="0" smtClean="0">
                <a:solidFill>
                  <a:schemeClr val="bg1"/>
                </a:solidFill>
                <a:effectLst/>
                <a:latin typeface="Merriweather" charset="0"/>
                <a:ea typeface="Calibri" panose="020F0502020204030204" pitchFamily="34" charset="0"/>
                <a:cs typeface="Times New Roman" panose="02020603050405020304" pitchFamily="18" charset="0"/>
              </a:rPr>
              <a:t>entitled “</a:t>
            </a:r>
            <a:r>
              <a:rPr lang="en-US" b="1" dirty="0" smtClean="0">
                <a:solidFill>
                  <a:srgbClr val="F5F0F0"/>
                </a:solidFill>
                <a:latin typeface="Merriweather" charset="0"/>
                <a:ea typeface="Merriweather" pitchFamily="34" charset="-122"/>
                <a:cs typeface="Merriweather" pitchFamily="34" charset="-120"/>
              </a:rPr>
              <a:t>Neuromorphic Computing in Healthcare: Real-Time Epilepsy Detection</a:t>
            </a:r>
            <a:r>
              <a:rPr lang="en-US" b="1" dirty="0">
                <a:solidFill>
                  <a:srgbClr val="F5F0F0"/>
                </a:solidFill>
                <a:latin typeface="Merriweather" charset="0"/>
                <a:ea typeface="Merriweather" pitchFamily="34" charset="-122"/>
                <a:cs typeface="Merriweather" pitchFamily="34" charset="-120"/>
              </a:rPr>
              <a:t> </a:t>
            </a:r>
            <a:r>
              <a:rPr lang="en-US" b="1" dirty="0" smtClean="0">
                <a:solidFill>
                  <a:srgbClr val="F5F0F0"/>
                </a:solidFill>
                <a:latin typeface="Merriweather" charset="0"/>
                <a:ea typeface="Merriweather" pitchFamily="34" charset="-122"/>
                <a:cs typeface="Merriweather" pitchFamily="34" charset="-120"/>
              </a:rPr>
              <a:t>“ </a:t>
            </a:r>
            <a:r>
              <a:rPr lang="en-US" sz="1800" dirty="0" smtClean="0">
                <a:solidFill>
                  <a:schemeClr val="bg1"/>
                </a:solidFill>
                <a:effectLst/>
                <a:latin typeface="Merriweather" charset="0"/>
                <a:ea typeface="Calibri" panose="020F0502020204030204" pitchFamily="34" charset="0"/>
                <a:cs typeface="Times New Roman" panose="02020603050405020304" pitchFamily="18" charset="0"/>
              </a:rPr>
              <a:t>is </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the </a:t>
            </a:r>
            <a:r>
              <a:rPr lang="en-US" sz="1800" dirty="0" err="1">
                <a:solidFill>
                  <a:schemeClr val="bg1"/>
                </a:solidFill>
                <a:effectLst/>
                <a:latin typeface="Merriweather" charset="0"/>
                <a:ea typeface="Calibri" panose="020F0502020204030204" pitchFamily="34" charset="0"/>
                <a:cs typeface="Times New Roman" panose="02020603050405020304" pitchFamily="18" charset="0"/>
              </a:rPr>
              <a:t>bonafied</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 work carried out by </a:t>
            </a:r>
            <a:r>
              <a:rPr lang="en-US" sz="1800" b="1" cap="small" dirty="0" err="1" smtClean="0">
                <a:solidFill>
                  <a:schemeClr val="bg1"/>
                </a:solidFill>
                <a:effectLst/>
                <a:latin typeface="Merriweather" charset="0"/>
                <a:ea typeface="Calibri" panose="020F0502020204030204" pitchFamily="34" charset="0"/>
                <a:cs typeface="Times New Roman" panose="02020603050405020304" pitchFamily="18" charset="0"/>
              </a:rPr>
              <a:t>K.Aalokhya</a:t>
            </a:r>
            <a:r>
              <a:rPr lang="en-US" sz="1800" b="1" dirty="0" smtClean="0">
                <a:solidFill>
                  <a:schemeClr val="bg1"/>
                </a:solidFill>
                <a:effectLst/>
                <a:latin typeface="Merriweather" charset="0"/>
                <a:ea typeface="Calibri" panose="020F0502020204030204" pitchFamily="34" charset="0"/>
                <a:cs typeface="Times New Roman" panose="02020603050405020304" pitchFamily="18" charset="0"/>
              </a:rPr>
              <a:t> </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for the partial fulfillment to award the degree </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BACHELOR OF TECHNOLOGY </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in </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COMPUTER SCIENCE &amp; ARTIFICIAL INTELLIGENCE </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during the academic year 2024-2025 under our guidance and Supervision.</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p:txBody>
      </p:sp>
      <p:pic>
        <p:nvPicPr>
          <p:cNvPr id="16" name="Picture 1">
            <a:extLst>
              <a:ext uri="{FF2B5EF4-FFF2-40B4-BE49-F238E27FC236}">
                <a16:creationId xmlns="" xmlns:a16="http://schemas.microsoft.com/office/drawing/2014/main" id="{5905EA5E-BBA2-D439-EC9D-C7BE1AA51526}"/>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1610754" y="7801701"/>
            <a:ext cx="3019646" cy="4278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 xmlns:a16="http://schemas.microsoft.com/office/drawing/2014/main" id="{9A7082A3-8689-5B4D-2210-8FCB7D83EED1}"/>
              </a:ext>
            </a:extLst>
          </p:cNvPr>
          <p:cNvSpPr txBox="1"/>
          <p:nvPr/>
        </p:nvSpPr>
        <p:spPr>
          <a:xfrm>
            <a:off x="576890" y="5596398"/>
            <a:ext cx="13638839" cy="2585323"/>
          </a:xfrm>
          <a:prstGeom prst="rect">
            <a:avLst/>
          </a:prstGeom>
          <a:noFill/>
        </p:spPr>
        <p:txBody>
          <a:bodyPr wrap="square">
            <a:spAutoFit/>
          </a:bodyPr>
          <a:lstStyle/>
          <a:p>
            <a:pPr>
              <a:lnSpc>
                <a:spcPct val="150000"/>
              </a:lnSpc>
            </a:pPr>
            <a:r>
              <a:rPr lang="en-US" sz="1800" b="1" dirty="0">
                <a:solidFill>
                  <a:schemeClr val="bg1"/>
                </a:solidFill>
                <a:effectLst/>
                <a:latin typeface="Merriweather" charset="0"/>
                <a:ea typeface="Calibri" panose="020F0502020204030204" pitchFamily="34" charset="0"/>
                <a:cs typeface="Times New Roman" panose="02020603050405020304" pitchFamily="18" charset="0"/>
              </a:rPr>
              <a:t>Dr. Guide Name							                                                    Dr. </a:t>
            </a:r>
            <a:r>
              <a:rPr lang="en-US" sz="1800" b="1" dirty="0" err="1">
                <a:solidFill>
                  <a:schemeClr val="bg1"/>
                </a:solidFill>
                <a:effectLst/>
                <a:latin typeface="Merriweather" charset="0"/>
                <a:ea typeface="Calibri" panose="020F0502020204030204" pitchFamily="34" charset="0"/>
                <a:cs typeface="Times New Roman" panose="02020603050405020304" pitchFamily="18" charset="0"/>
              </a:rPr>
              <a:t>M.Sheshikala</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 </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a:p>
            <a:pPr algn="just">
              <a:lnSpc>
                <a:spcPct val="150000"/>
              </a:lnSpc>
            </a:pPr>
            <a:r>
              <a:rPr lang="en-US" sz="1800" dirty="0">
                <a:solidFill>
                  <a:schemeClr val="bg1"/>
                </a:solidFill>
                <a:effectLst/>
                <a:latin typeface="Merriweather" charset="0"/>
                <a:ea typeface="Calibri" panose="020F0502020204030204" pitchFamily="34" charset="0"/>
                <a:cs typeface="Times New Roman" panose="02020603050405020304" pitchFamily="18" charset="0"/>
              </a:rPr>
              <a:t>Designation, 							                                                </a:t>
            </a:r>
            <a:r>
              <a:rPr lang="en-US" sz="1800" dirty="0" smtClean="0">
                <a:solidFill>
                  <a:schemeClr val="bg1"/>
                </a:solidFill>
                <a:effectLst/>
                <a:latin typeface="Merriweather" charset="0"/>
                <a:ea typeface="Calibri" panose="020F0502020204030204" pitchFamily="34" charset="0"/>
                <a:cs typeface="Times New Roman" panose="02020603050405020304" pitchFamily="18" charset="0"/>
              </a:rPr>
              <a:t>    </a:t>
            </a:r>
            <a:r>
              <a:rPr lang="en-US" sz="1800" dirty="0" err="1">
                <a:solidFill>
                  <a:schemeClr val="bg1"/>
                </a:solidFill>
                <a:effectLst/>
                <a:latin typeface="Merriweather" charset="0"/>
                <a:ea typeface="Calibri" panose="020F0502020204030204" pitchFamily="34" charset="0"/>
                <a:cs typeface="Times New Roman" panose="02020603050405020304" pitchFamily="18" charset="0"/>
              </a:rPr>
              <a:t>Professor&amp;HOD</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 (CSE),</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   </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                   </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a:p>
            <a:pPr>
              <a:lnSpc>
                <a:spcPct val="150000"/>
              </a:lnSpc>
            </a:pPr>
            <a:r>
              <a:rPr lang="en-US" sz="1800" dirty="0">
                <a:solidFill>
                  <a:schemeClr val="bg1"/>
                </a:solidFill>
                <a:effectLst/>
                <a:latin typeface="Merriweather" charset="0"/>
                <a:ea typeface="Calibri" panose="020F0502020204030204" pitchFamily="34" charset="0"/>
                <a:cs typeface="Times New Roman" panose="02020603050405020304" pitchFamily="18" charset="0"/>
              </a:rPr>
              <a:t>SR University,				           					          </a:t>
            </a:r>
            <a:r>
              <a:rPr lang="en-US" sz="1800" dirty="0" smtClean="0">
                <a:solidFill>
                  <a:schemeClr val="bg1"/>
                </a:solidFill>
                <a:effectLst/>
                <a:latin typeface="Merriweather" charset="0"/>
                <a:ea typeface="Calibri" panose="020F0502020204030204" pitchFamily="34" charset="0"/>
                <a:cs typeface="Times New Roman" panose="02020603050405020304" pitchFamily="18" charset="0"/>
              </a:rPr>
              <a:t>        SR </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University</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 ,                                                                                                                                                                                  </a:t>
            </a:r>
            <a:r>
              <a:rPr lang="en-US" sz="1800" dirty="0" err="1">
                <a:solidFill>
                  <a:schemeClr val="bg1"/>
                </a:solidFill>
                <a:effectLst/>
                <a:latin typeface="Merriweather" charset="0"/>
                <a:ea typeface="Calibri" panose="020F0502020204030204" pitchFamily="34" charset="0"/>
                <a:cs typeface="Times New Roman" panose="02020603050405020304" pitchFamily="18" charset="0"/>
              </a:rPr>
              <a:t>Ananthasagar</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                     </a:t>
            </a:r>
            <a:r>
              <a:rPr lang="en-US" sz="1800" b="1" dirty="0" smtClean="0">
                <a:solidFill>
                  <a:schemeClr val="bg1"/>
                </a:solidFill>
                <a:effectLst/>
                <a:latin typeface="Merriweather" charset="0"/>
                <a:ea typeface="Calibri" panose="020F0502020204030204" pitchFamily="34" charset="0"/>
                <a:cs typeface="Times New Roman" panose="02020603050405020304" pitchFamily="18" charset="0"/>
              </a:rPr>
              <a:t>                                                                                                                                       </a:t>
            </a:r>
            <a:r>
              <a:rPr lang="en-US" sz="1800" dirty="0" err="1">
                <a:solidFill>
                  <a:schemeClr val="bg1"/>
                </a:solidFill>
                <a:effectLst/>
                <a:latin typeface="Merriweather" charset="0"/>
                <a:ea typeface="Calibri" panose="020F0502020204030204" pitchFamily="34" charset="0"/>
                <a:cs typeface="Times New Roman" panose="02020603050405020304" pitchFamily="18" charset="0"/>
              </a:rPr>
              <a:t>Ananthasagar</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 Warangal</a:t>
            </a:r>
            <a:r>
              <a:rPr lang="en-US" sz="1800" dirty="0" smtClean="0">
                <a:solidFill>
                  <a:schemeClr val="bg1"/>
                </a:solidFill>
                <a:effectLst/>
                <a:latin typeface="Merriweather" charset="0"/>
                <a:ea typeface="Calibri" panose="020F0502020204030204" pitchFamily="34" charset="0"/>
                <a:cs typeface="Times New Roman" panose="02020603050405020304" pitchFamily="18" charset="0"/>
              </a:rPr>
              <a:t>.</a:t>
            </a:r>
          </a:p>
          <a:p>
            <a:pPr>
              <a:lnSpc>
                <a:spcPct val="150000"/>
              </a:lnSpc>
            </a:pPr>
            <a:r>
              <a:rPr lang="en-US" b="1" dirty="0" smtClean="0">
                <a:solidFill>
                  <a:schemeClr val="bg1"/>
                </a:solidFill>
                <a:latin typeface="Merriweather" charset="0"/>
                <a:ea typeface="Calibri" panose="020F0502020204030204" pitchFamily="34" charset="0"/>
                <a:cs typeface="Times New Roman" panose="02020603050405020304" pitchFamily="18" charset="0"/>
              </a:rPr>
              <a:t>                            External </a:t>
            </a:r>
            <a:r>
              <a:rPr lang="en-US" b="1" dirty="0">
                <a:solidFill>
                  <a:schemeClr val="bg1"/>
                </a:solidFill>
                <a:latin typeface="Merriweather" charset="0"/>
                <a:ea typeface="Calibri" panose="020F0502020204030204" pitchFamily="34" charset="0"/>
                <a:cs typeface="Times New Roman" panose="02020603050405020304" pitchFamily="18" charset="0"/>
              </a:rPr>
              <a:t>Examiner</a:t>
            </a:r>
            <a:endParaRPr lang="en-IN" sz="1600" dirty="0" smtClean="0">
              <a:solidFill>
                <a:schemeClr val="bg1"/>
              </a:solidFill>
              <a:effectLst/>
              <a:latin typeface="Merriweather" charset="0"/>
              <a:ea typeface="Calibri" panose="020F0502020204030204" pitchFamily="34" charset="0"/>
              <a:cs typeface="Times New Roman" panose="02020603050405020304" pitchFamily="18" charset="0"/>
            </a:endParaRPr>
          </a:p>
          <a:p>
            <a:pPr>
              <a:lnSpc>
                <a:spcPct val="150000"/>
              </a:lnSpc>
            </a:pPr>
            <a:r>
              <a:rPr lang="en-US" sz="1800" dirty="0">
                <a:solidFill>
                  <a:schemeClr val="bg1"/>
                </a:solidFill>
                <a:effectLst/>
                <a:latin typeface="Merriweather" charset="0"/>
                <a:ea typeface="Calibri" panose="020F0502020204030204" pitchFamily="34" charset="0"/>
                <a:cs typeface="Times New Roman" panose="02020603050405020304" pitchFamily="18" charset="0"/>
              </a:rPr>
              <a:t>						</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3798" y="3522821"/>
            <a:ext cx="7416403" cy="3158490"/>
          </a:xfrm>
          <a:prstGeom prst="rect">
            <a:avLst/>
          </a:prstGeom>
          <a:noFill/>
          <a:ln/>
        </p:spPr>
        <p:txBody>
          <a:bodyPr wrap="square" lIns="0" tIns="0" rIns="0" bIns="0" rtlCol="0" anchor="t"/>
          <a:lstStyle/>
          <a:p>
            <a:pPr marL="0" indent="0">
              <a:lnSpc>
                <a:spcPts val="3100"/>
              </a:lnSpc>
              <a:buNone/>
            </a:pPr>
            <a:endParaRPr lang="en-US" sz="1900" dirty="0">
              <a:solidFill>
                <a:schemeClr val="bg1"/>
              </a:solidFill>
              <a:latin typeface="Merriweather" charset="0"/>
            </a:endParaRPr>
          </a:p>
        </p:txBody>
      </p:sp>
      <p:sp>
        <p:nvSpPr>
          <p:cNvPr id="7" name="Text 3"/>
          <p:cNvSpPr/>
          <p:nvPr/>
        </p:nvSpPr>
        <p:spPr>
          <a:xfrm>
            <a:off x="576890" y="233916"/>
            <a:ext cx="13638839" cy="7740502"/>
          </a:xfrm>
          <a:prstGeom prst="rect">
            <a:avLst/>
          </a:prstGeom>
          <a:noFill/>
          <a:ln/>
        </p:spPr>
        <p:txBody>
          <a:bodyPr wrap="none" lIns="0" tIns="0" rIns="0" bIns="0" rtlCol="0" anchor="t"/>
          <a:lstStyle/>
          <a:p>
            <a:pPr marL="0" indent="0" algn="ctr">
              <a:lnSpc>
                <a:spcPts val="3400"/>
              </a:lnSpc>
              <a:buNone/>
            </a:pPr>
            <a:endParaRPr lang="en-US" sz="2400" b="1" dirty="0">
              <a:solidFill>
                <a:schemeClr val="bg1"/>
              </a:solidFill>
              <a:latin typeface="Merriweather" charset="0"/>
            </a:endParaRPr>
          </a:p>
        </p:txBody>
      </p:sp>
      <p:pic>
        <p:nvPicPr>
          <p:cNvPr id="10" name="Picture 1">
            <a:extLst>
              <a:ext uri="{FF2B5EF4-FFF2-40B4-BE49-F238E27FC236}">
                <a16:creationId xmlns="" xmlns:a16="http://schemas.microsoft.com/office/drawing/2014/main" id="{78D3737E-DA22-DAF6-9590-747B6F3BD4E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704481" cy="435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
            <a:extLst>
              <a:ext uri="{FF2B5EF4-FFF2-40B4-BE49-F238E27FC236}">
                <a16:creationId xmlns="" xmlns:a16="http://schemas.microsoft.com/office/drawing/2014/main" id="{5905EA5E-BBA2-D439-EC9D-C7BE1AA51526}"/>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1610754" y="7801701"/>
            <a:ext cx="3019646" cy="4278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a:extLst>
              <a:ext uri="{FF2B5EF4-FFF2-40B4-BE49-F238E27FC236}">
                <a16:creationId xmlns="" xmlns:a16="http://schemas.microsoft.com/office/drawing/2014/main" id="{382AA849-61B7-4290-01CD-3929B0A624FC}"/>
              </a:ext>
            </a:extLst>
          </p:cNvPr>
          <p:cNvSpPr txBox="1"/>
          <p:nvPr/>
        </p:nvSpPr>
        <p:spPr>
          <a:xfrm>
            <a:off x="4907666" y="399854"/>
            <a:ext cx="7315200" cy="584775"/>
          </a:xfrm>
          <a:prstGeom prst="rect">
            <a:avLst/>
          </a:prstGeom>
          <a:noFill/>
        </p:spPr>
        <p:txBody>
          <a:bodyPr wrap="square">
            <a:spAutoFit/>
          </a:bodyPr>
          <a:lstStyle/>
          <a:p>
            <a:r>
              <a:rPr lang="en-US" sz="3200" b="1" dirty="0">
                <a:solidFill>
                  <a:schemeClr val="bg1"/>
                </a:solidFill>
                <a:effectLst/>
                <a:latin typeface="Merriweather" charset="0"/>
                <a:ea typeface="Calibri" panose="020F0502020204030204" pitchFamily="34" charset="0"/>
              </a:rPr>
              <a:t>ACKNOWLEDGEMEN</a:t>
            </a:r>
            <a:r>
              <a:rPr lang="en-US" sz="3200" b="1" dirty="0">
                <a:solidFill>
                  <a:schemeClr val="bg1"/>
                </a:solidFill>
                <a:latin typeface="Merriweather" charset="0"/>
                <a:ea typeface="Calibri" panose="020F0502020204030204" pitchFamily="34" charset="0"/>
              </a:rPr>
              <a:t>T</a:t>
            </a:r>
            <a:endParaRPr lang="en-IN" sz="3200" dirty="0">
              <a:solidFill>
                <a:schemeClr val="bg1"/>
              </a:solidFill>
              <a:latin typeface="Merriweather" charset="0"/>
            </a:endParaRPr>
          </a:p>
        </p:txBody>
      </p:sp>
      <p:sp>
        <p:nvSpPr>
          <p:cNvPr id="9" name="TextBox 8">
            <a:extLst>
              <a:ext uri="{FF2B5EF4-FFF2-40B4-BE49-F238E27FC236}">
                <a16:creationId xmlns="" xmlns:a16="http://schemas.microsoft.com/office/drawing/2014/main" id="{B5924C78-D39B-85A9-FA66-B954AE24D5A3}"/>
              </a:ext>
            </a:extLst>
          </p:cNvPr>
          <p:cNvSpPr txBox="1"/>
          <p:nvPr/>
        </p:nvSpPr>
        <p:spPr>
          <a:xfrm>
            <a:off x="863798" y="1104316"/>
            <a:ext cx="12905771" cy="5865580"/>
          </a:xfrm>
          <a:prstGeom prst="rect">
            <a:avLst/>
          </a:prstGeom>
          <a:noFill/>
        </p:spPr>
        <p:txBody>
          <a:bodyPr wrap="square">
            <a:spAutoFit/>
          </a:bodyPr>
          <a:lstStyle/>
          <a:p>
            <a:pPr algn="just">
              <a:lnSpc>
                <a:spcPct val="150000"/>
              </a:lnSpc>
            </a:pPr>
            <a:r>
              <a:rPr lang="en-US" sz="1800" dirty="0">
                <a:solidFill>
                  <a:schemeClr val="bg1"/>
                </a:solidFill>
                <a:effectLst/>
                <a:latin typeface="Merriweather" charset="0"/>
                <a:ea typeface="Calibri" panose="020F0502020204030204" pitchFamily="34" charset="0"/>
                <a:cs typeface="Times New Roman" panose="02020603050405020304" pitchFamily="18" charset="0"/>
              </a:rPr>
              <a:t>We owe an enormous debt of gratitude to</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 </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our Technical Seminar guide </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Dr. Guide Name, Assistant Professor</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 as well as Head of the CSE Department </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Dr. </a:t>
            </a:r>
            <a:r>
              <a:rPr lang="en-US" sz="1800" b="1" dirty="0" err="1">
                <a:solidFill>
                  <a:schemeClr val="bg1"/>
                </a:solidFill>
                <a:effectLst/>
                <a:latin typeface="Merriweather" charset="0"/>
                <a:ea typeface="Calibri" panose="020F0502020204030204" pitchFamily="34" charset="0"/>
                <a:cs typeface="Times New Roman" panose="02020603050405020304" pitchFamily="18" charset="0"/>
              </a:rPr>
              <a:t>M.Sheshikala</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 Professor </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for guiding us from the beginning through the end of the Minor Project with their intellectual advices and insightful suggestions. We truly value their consistent feedback on our progress, which was always constructive and encouraging and ultimately drove us to the right direction.</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a:p>
            <a:pPr indent="457200" algn="just">
              <a:lnSpc>
                <a:spcPct val="150000"/>
              </a:lnSpc>
            </a:pPr>
            <a:r>
              <a:rPr lang="en-US" sz="1800" dirty="0">
                <a:solidFill>
                  <a:schemeClr val="bg1"/>
                </a:solidFill>
                <a:effectLst/>
                <a:latin typeface="Merriweather" charset="0"/>
                <a:ea typeface="Calibri" panose="020F0502020204030204" pitchFamily="34" charset="0"/>
                <a:cs typeface="Times New Roman" panose="02020603050405020304" pitchFamily="18" charset="0"/>
              </a:rPr>
              <a:t> </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a:p>
            <a:pPr algn="just">
              <a:lnSpc>
                <a:spcPct val="150000"/>
              </a:lnSpc>
            </a:pPr>
            <a:r>
              <a:rPr lang="en-US" sz="1800" dirty="0">
                <a:solidFill>
                  <a:schemeClr val="bg1"/>
                </a:solidFill>
                <a:effectLst/>
                <a:latin typeface="Merriweather" charset="0"/>
                <a:ea typeface="Calibri" panose="020F0502020204030204" pitchFamily="34" charset="0"/>
                <a:cs typeface="Times New Roman" panose="02020603050405020304" pitchFamily="18" charset="0"/>
              </a:rPr>
              <a:t>We express our thanks to Technical Seminar </a:t>
            </a:r>
            <a:r>
              <a:rPr lang="en-US" sz="1800" dirty="0" err="1">
                <a:solidFill>
                  <a:schemeClr val="bg1"/>
                </a:solidFill>
                <a:effectLst/>
                <a:latin typeface="Merriweather" charset="0"/>
                <a:ea typeface="Calibri" panose="020F0502020204030204" pitchFamily="34" charset="0"/>
                <a:cs typeface="Times New Roman" panose="02020603050405020304" pitchFamily="18" charset="0"/>
              </a:rPr>
              <a:t>co-ordinators</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 </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Dr.</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 </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P Praveen, Assoc. Prof., and  Dr. Mohammed Ali Shaik, Assoc. Prof.</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 </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 </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for their encouragement and support.</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a:p>
            <a:pPr indent="457200" algn="just">
              <a:lnSpc>
                <a:spcPct val="150000"/>
              </a:lnSpc>
            </a:pPr>
            <a:r>
              <a:rPr lang="en-US" sz="1800" dirty="0">
                <a:solidFill>
                  <a:schemeClr val="bg1"/>
                </a:solidFill>
                <a:effectLst/>
                <a:latin typeface="Merriweather" charset="0"/>
                <a:ea typeface="Calibri" panose="020F0502020204030204" pitchFamily="34" charset="0"/>
                <a:cs typeface="Times New Roman" panose="02020603050405020304" pitchFamily="18" charset="0"/>
              </a:rPr>
              <a:t> </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a:p>
            <a:pPr algn="just">
              <a:lnSpc>
                <a:spcPct val="150000"/>
              </a:lnSpc>
            </a:pPr>
            <a:r>
              <a:rPr lang="en-US" sz="1800" dirty="0">
                <a:solidFill>
                  <a:schemeClr val="bg1"/>
                </a:solidFill>
                <a:effectLst/>
                <a:latin typeface="Merriweather" charset="0"/>
                <a:ea typeface="Calibri" panose="020F0502020204030204" pitchFamily="34" charset="0"/>
                <a:cs typeface="Times New Roman" panose="02020603050405020304" pitchFamily="18" charset="0"/>
              </a:rPr>
              <a:t>We wish to take this opportunity to express our sincere gratitude and deep sense of respect to our beloved Dean, </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Dr. </a:t>
            </a:r>
            <a:r>
              <a:rPr lang="en-US" sz="1800" b="1" dirty="0" err="1">
                <a:solidFill>
                  <a:schemeClr val="bg1"/>
                </a:solidFill>
                <a:effectLst/>
                <a:latin typeface="Merriweather" charset="0"/>
                <a:ea typeface="Calibri" panose="020F0502020204030204" pitchFamily="34" charset="0"/>
                <a:cs typeface="Times New Roman" panose="02020603050405020304" pitchFamily="18" charset="0"/>
              </a:rPr>
              <a:t>Indrajeet</a:t>
            </a:r>
            <a:r>
              <a:rPr lang="en-US" sz="1800" b="1" dirty="0">
                <a:solidFill>
                  <a:schemeClr val="bg1"/>
                </a:solidFill>
                <a:effectLst/>
                <a:latin typeface="Merriweather" charset="0"/>
                <a:ea typeface="Calibri" panose="020F0502020204030204" pitchFamily="34" charset="0"/>
                <a:cs typeface="Times New Roman" panose="02020603050405020304" pitchFamily="18" charset="0"/>
              </a:rPr>
              <a:t> Gupta, </a:t>
            </a:r>
            <a:r>
              <a:rPr lang="en-US" sz="1800" dirty="0">
                <a:solidFill>
                  <a:schemeClr val="bg1"/>
                </a:solidFill>
                <a:effectLst/>
                <a:latin typeface="Merriweather" charset="0"/>
                <a:ea typeface="Calibri" panose="020F0502020204030204" pitchFamily="34" charset="0"/>
                <a:cs typeface="Times New Roman" panose="02020603050405020304" pitchFamily="18" charset="0"/>
              </a:rPr>
              <a:t>for his continuous support and guidance to complete this technical seminar in the institute.</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a:p>
            <a:pPr indent="457200" algn="just">
              <a:lnSpc>
                <a:spcPct val="150000"/>
              </a:lnSpc>
            </a:pPr>
            <a:r>
              <a:rPr lang="en-US" sz="1800" dirty="0">
                <a:solidFill>
                  <a:schemeClr val="bg1"/>
                </a:solidFill>
                <a:effectLst/>
                <a:latin typeface="Merriweather" charset="0"/>
                <a:ea typeface="Calibri" panose="020F0502020204030204" pitchFamily="34" charset="0"/>
                <a:cs typeface="Times New Roman" panose="02020603050405020304" pitchFamily="18" charset="0"/>
              </a:rPr>
              <a:t> </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a:p>
            <a:pPr algn="just">
              <a:lnSpc>
                <a:spcPct val="150000"/>
              </a:lnSpc>
              <a:tabLst>
                <a:tab pos="457200" algn="l"/>
              </a:tabLst>
            </a:pPr>
            <a:r>
              <a:rPr lang="en-US" sz="1800" dirty="0">
                <a:solidFill>
                  <a:schemeClr val="bg1"/>
                </a:solidFill>
                <a:effectLst/>
                <a:latin typeface="Merriweather" charset="0"/>
                <a:ea typeface="Calibri" panose="020F0502020204030204" pitchFamily="34" charset="0"/>
                <a:cs typeface="Times New Roman" panose="02020603050405020304" pitchFamily="18" charset="0"/>
              </a:rPr>
              <a:t>Finally, we express our thanks to all the teaching and non-teaching staff of the department for their suggestions and timely support.</a:t>
            </a:r>
            <a:endParaRPr lang="en-IN" sz="1600" dirty="0">
              <a:solidFill>
                <a:schemeClr val="bg1"/>
              </a:solidFill>
              <a:effectLst/>
              <a:latin typeface="Merriweather"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 xmlns:a16="http://schemas.microsoft.com/office/drawing/2014/main" id="{4C05083F-840C-AA3E-9500-3BD777AFB9FE}"/>
              </a:ext>
            </a:extLst>
          </p:cNvPr>
          <p:cNvSpPr txBox="1"/>
          <p:nvPr/>
        </p:nvSpPr>
        <p:spPr>
          <a:xfrm>
            <a:off x="10494427" y="7154562"/>
            <a:ext cx="1728439" cy="369332"/>
          </a:xfrm>
          <a:prstGeom prst="rect">
            <a:avLst/>
          </a:prstGeom>
          <a:noFill/>
        </p:spPr>
        <p:txBody>
          <a:bodyPr wrap="square">
            <a:spAutoFit/>
          </a:bodyPr>
          <a:lstStyle/>
          <a:p>
            <a:r>
              <a:rPr lang="en-US" sz="1800" spc="-5" dirty="0" err="1" smtClean="0">
                <a:solidFill>
                  <a:schemeClr val="bg1"/>
                </a:solidFill>
                <a:effectLst/>
                <a:latin typeface="Merriweather" charset="0"/>
                <a:ea typeface="Times New Roman" panose="02020603050405020304" pitchFamily="18" charset="0"/>
              </a:rPr>
              <a:t>K.Aalokhya</a:t>
            </a:r>
            <a:endParaRPr lang="en-IN" dirty="0">
              <a:solidFill>
                <a:schemeClr val="bg1"/>
              </a:solidFill>
              <a:latin typeface="Merriweather"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3376689"/>
            <a:ext cx="7416403" cy="2481851"/>
          </a:xfrm>
          <a:prstGeom prst="rect">
            <a:avLst/>
          </a:prstGeom>
          <a:noFill/>
          <a:ln/>
        </p:spPr>
        <p:txBody>
          <a:bodyPr wrap="square" lIns="0" tIns="0" rIns="0" bIns="0" rtlCol="0" anchor="t"/>
          <a:lstStyle/>
          <a:p>
            <a:pPr>
              <a:lnSpc>
                <a:spcPts val="6050"/>
              </a:lnSpc>
            </a:pPr>
            <a:r>
              <a:rPr lang="en-US" sz="4400" b="1" dirty="0" smtClean="0">
                <a:solidFill>
                  <a:srgbClr val="F5F0F0"/>
                </a:solidFill>
                <a:latin typeface="Merriweather" charset="0"/>
                <a:ea typeface="Merriweather" pitchFamily="34" charset="-122"/>
                <a:cs typeface="Merriweather" pitchFamily="34" charset="-120"/>
              </a:rPr>
              <a:t>Neuromorphic Computing in Healthcare: Real-Time Epilepsy Detection</a:t>
            </a:r>
            <a:endParaRPr lang="en-US" sz="4400" b="1" dirty="0" smtClean="0">
              <a:latin typeface="Merriweather" charset="0"/>
            </a:endParaRPr>
          </a:p>
          <a:p>
            <a:pPr marL="0" indent="0">
              <a:lnSpc>
                <a:spcPts val="6050"/>
              </a:lnSpc>
              <a:buNone/>
            </a:pPr>
            <a:endParaRPr lang="en-US" sz="4400" b="1" dirty="0">
              <a:latin typeface="Merriweather" charset="0"/>
            </a:endParaRPr>
          </a:p>
        </p:txBody>
      </p:sp>
      <p:sp>
        <p:nvSpPr>
          <p:cNvPr id="4" name="Text 1"/>
          <p:cNvSpPr/>
          <p:nvPr/>
        </p:nvSpPr>
        <p:spPr>
          <a:xfrm>
            <a:off x="863798" y="3522821"/>
            <a:ext cx="7416403" cy="3158490"/>
          </a:xfrm>
          <a:prstGeom prst="rect">
            <a:avLst/>
          </a:prstGeom>
          <a:noFill/>
          <a:ln/>
        </p:spPr>
        <p:txBody>
          <a:bodyPr wrap="square" lIns="0" tIns="0" rIns="0" bIns="0" rtlCol="0" anchor="t"/>
          <a:lstStyle/>
          <a:p>
            <a:pPr marL="0" indent="0">
              <a:lnSpc>
                <a:spcPts val="3100"/>
              </a:lnSpc>
              <a:buNone/>
            </a:pPr>
            <a:endParaRPr lang="en-US" sz="1900" dirty="0"/>
          </a:p>
        </p:txBody>
      </p:sp>
      <p:sp>
        <p:nvSpPr>
          <p:cNvPr id="7" name="Text 3"/>
          <p:cNvSpPr/>
          <p:nvPr/>
        </p:nvSpPr>
        <p:spPr>
          <a:xfrm>
            <a:off x="4997148" y="6294474"/>
            <a:ext cx="4518991" cy="1212112"/>
          </a:xfrm>
          <a:prstGeom prst="rect">
            <a:avLst/>
          </a:prstGeom>
          <a:noFill/>
          <a:ln/>
        </p:spPr>
        <p:txBody>
          <a:bodyPr wrap="none" lIns="0" tIns="0" rIns="0" bIns="0" rtlCol="0" anchor="t"/>
          <a:lstStyle/>
          <a:p>
            <a:pPr marL="0" indent="0" algn="l">
              <a:lnSpc>
                <a:spcPts val="3400"/>
              </a:lnSpc>
              <a:buNone/>
            </a:pPr>
            <a:r>
              <a:rPr lang="en-US" sz="2400" b="1" dirty="0" smtClean="0">
                <a:solidFill>
                  <a:srgbClr val="E2E6E9"/>
                </a:solidFill>
                <a:latin typeface="Merriweather" charset="0"/>
                <a:ea typeface="Merriweather Bold" pitchFamily="34" charset="-122"/>
                <a:cs typeface="Merriweather Bold" pitchFamily="34" charset="-120"/>
              </a:rPr>
              <a:t>Name : K. AALOKHYA </a:t>
            </a:r>
          </a:p>
          <a:p>
            <a:pPr marL="0" indent="0" algn="l">
              <a:lnSpc>
                <a:spcPts val="3400"/>
              </a:lnSpc>
              <a:buNone/>
            </a:pPr>
            <a:r>
              <a:rPr lang="en-US" sz="2400" b="1" dirty="0" smtClean="0">
                <a:solidFill>
                  <a:srgbClr val="E2E6E9"/>
                </a:solidFill>
                <a:latin typeface="Merriweather" charset="0"/>
                <a:ea typeface="Merriweather Bold" pitchFamily="34" charset="-122"/>
                <a:cs typeface="Merriweather Bold" pitchFamily="34" charset="-120"/>
              </a:rPr>
              <a:t>Batch No.:28</a:t>
            </a:r>
          </a:p>
          <a:p>
            <a:pPr marL="0" indent="0" algn="l">
              <a:lnSpc>
                <a:spcPts val="3400"/>
              </a:lnSpc>
              <a:buNone/>
            </a:pPr>
            <a:r>
              <a:rPr lang="en-US" sz="2400" b="1" dirty="0" smtClean="0">
                <a:solidFill>
                  <a:srgbClr val="E2E6E9"/>
                </a:solidFill>
                <a:latin typeface="Merriweather" charset="0"/>
                <a:ea typeface="Merriweather Bold" pitchFamily="34" charset="-122"/>
                <a:cs typeface="Merriweather Bold" pitchFamily="34" charset="-120"/>
              </a:rPr>
              <a:t>Hall Ticket No.:2303A51L31</a:t>
            </a:r>
            <a:endParaRPr lang="en-US" sz="2400" b="1" dirty="0">
              <a:solidFill>
                <a:srgbClr val="E2E6E9"/>
              </a:solidFill>
              <a:latin typeface="Merriweather" charset="0"/>
              <a:ea typeface="Merriweather Bold" pitchFamily="34" charset="-122"/>
              <a:cs typeface="Merriweather Bold" pitchFamily="34" charset="-120"/>
            </a:endParaRPr>
          </a:p>
          <a:p>
            <a:pPr marL="0" indent="0" algn="l">
              <a:lnSpc>
                <a:spcPts val="3400"/>
              </a:lnSpc>
              <a:buNone/>
            </a:pPr>
            <a:endParaRPr lang="en-US" sz="2400" b="1" dirty="0">
              <a:latin typeface="Merriweather" charset="0"/>
            </a:endParaRPr>
          </a:p>
        </p:txBody>
      </p:sp>
      <p:pic>
        <p:nvPicPr>
          <p:cNvPr id="9" name="Image 1"/>
          <p:cNvPicPr/>
          <p:nvPr/>
        </p:nvPicPr>
        <p:blipFill>
          <a:blip r:embed="rId4" cstate="print"/>
          <a:stretch>
            <a:fillRect/>
          </a:stretch>
        </p:blipFill>
        <p:spPr>
          <a:xfrm>
            <a:off x="0" y="0"/>
            <a:ext cx="1913860" cy="368300"/>
          </a:xfrm>
          <a:prstGeom prst="rect">
            <a:avLst/>
          </a:prstGeom>
        </p:spPr>
      </p:pic>
      <p:sp>
        <p:nvSpPr>
          <p:cNvPr id="11" name="Rectangle 10"/>
          <p:cNvSpPr/>
          <p:nvPr/>
        </p:nvSpPr>
        <p:spPr>
          <a:xfrm>
            <a:off x="212652" y="786809"/>
            <a:ext cx="8378455" cy="1656864"/>
          </a:xfrm>
          <a:prstGeom prst="rect">
            <a:avLst/>
          </a:prstGeom>
        </p:spPr>
        <p:txBody>
          <a:bodyPr wrap="square">
            <a:spAutoFit/>
          </a:bodyPr>
          <a:lstStyle/>
          <a:p>
            <a:pPr>
              <a:lnSpc>
                <a:spcPts val="6050"/>
              </a:lnSpc>
            </a:pPr>
            <a:r>
              <a:rPr lang="en-US" sz="4400" b="1" dirty="0" smtClean="0">
                <a:solidFill>
                  <a:schemeClr val="bg1"/>
                </a:solidFill>
                <a:latin typeface="Merriweather" charset="0"/>
              </a:rPr>
              <a:t>Seminar in</a:t>
            </a:r>
            <a:r>
              <a:rPr lang="en-US" sz="4400" b="1" dirty="0">
                <a:solidFill>
                  <a:schemeClr val="bg1"/>
                </a:solidFill>
                <a:latin typeface="Merriweather" charset="0"/>
              </a:rPr>
              <a:t> </a:t>
            </a:r>
            <a:r>
              <a:rPr lang="en-US" sz="4400" b="1" dirty="0" smtClean="0">
                <a:solidFill>
                  <a:schemeClr val="bg1"/>
                </a:solidFill>
                <a:latin typeface="Merriweather" charset="0"/>
              </a:rPr>
              <a:t> Advanced</a:t>
            </a:r>
            <a:r>
              <a:rPr lang="en-US" sz="4400" b="1" dirty="0">
                <a:solidFill>
                  <a:schemeClr val="bg1"/>
                </a:solidFill>
                <a:latin typeface="Merriweather" charset="0"/>
              </a:rPr>
              <a:t> </a:t>
            </a:r>
            <a:r>
              <a:rPr lang="en-US" sz="4400" b="1" dirty="0" smtClean="0">
                <a:solidFill>
                  <a:schemeClr val="bg1"/>
                </a:solidFill>
                <a:latin typeface="Merriweather" charset="0"/>
              </a:rPr>
              <a:t> Technologies</a:t>
            </a:r>
            <a:endParaRPr lang="en-US" sz="4400" dirty="0">
              <a:solidFill>
                <a:schemeClr val="bg1"/>
              </a:solidFill>
              <a:latin typeface="Merriweather" charset="0"/>
            </a:endParaRPr>
          </a:p>
        </p:txBody>
      </p:sp>
      <p:sp>
        <p:nvSpPr>
          <p:cNvPr id="12" name="TextBox 11"/>
          <p:cNvSpPr txBox="1"/>
          <p:nvPr/>
        </p:nvSpPr>
        <p:spPr>
          <a:xfrm>
            <a:off x="470393" y="2690037"/>
            <a:ext cx="1144865" cy="461665"/>
          </a:xfrm>
          <a:prstGeom prst="rect">
            <a:avLst/>
          </a:prstGeom>
          <a:noFill/>
        </p:spPr>
        <p:txBody>
          <a:bodyPr wrap="none" rtlCol="0">
            <a:spAutoFit/>
          </a:bodyPr>
          <a:lstStyle/>
          <a:p>
            <a:r>
              <a:rPr lang="en-US" sz="2400" dirty="0" smtClean="0">
                <a:solidFill>
                  <a:schemeClr val="bg1"/>
                </a:solidFill>
                <a:latin typeface="Merriweather" charset="0"/>
              </a:rPr>
              <a:t>Topic:</a:t>
            </a:r>
            <a:endParaRPr lang="en-US" sz="2400" dirty="0">
              <a:solidFill>
                <a:schemeClr val="bg1"/>
              </a:solidFill>
              <a:latin typeface="Merriweather"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3425" y="563526"/>
            <a:ext cx="13229511" cy="1250633"/>
          </a:xfrm>
          <a:prstGeom prst="rect">
            <a:avLst/>
          </a:prstGeom>
          <a:noFill/>
          <a:ln/>
        </p:spPr>
        <p:txBody>
          <a:bodyPr wrap="square" lIns="0" tIns="0" rIns="0" bIns="0" rtlCol="0" anchor="t"/>
          <a:lstStyle/>
          <a:p>
            <a:pPr marL="0" indent="0" algn="ctr">
              <a:lnSpc>
                <a:spcPts val="4900"/>
              </a:lnSpc>
              <a:buNone/>
            </a:pPr>
            <a:r>
              <a:rPr lang="en-US" sz="3900" dirty="0">
                <a:solidFill>
                  <a:srgbClr val="F5F0F0"/>
                </a:solidFill>
                <a:latin typeface="Merriweather" pitchFamily="34" charset="0"/>
                <a:ea typeface="Merriweather" pitchFamily="34" charset="-122"/>
                <a:cs typeface="Merriweather" pitchFamily="34" charset="-120"/>
              </a:rPr>
              <a:t>Overview of Neuromorphic Computing </a:t>
            </a:r>
            <a:endParaRPr lang="en-US" sz="3900" dirty="0"/>
          </a:p>
        </p:txBody>
      </p:sp>
      <p:pic>
        <p:nvPicPr>
          <p:cNvPr id="3" name="Image 0" descr="preencoded.png"/>
          <p:cNvPicPr>
            <a:picLocks noChangeAspect="1"/>
          </p:cNvPicPr>
          <p:nvPr/>
        </p:nvPicPr>
        <p:blipFill>
          <a:blip r:embed="rId3"/>
          <a:stretch>
            <a:fillRect/>
          </a:stretch>
        </p:blipFill>
        <p:spPr>
          <a:xfrm>
            <a:off x="2916317" y="2680573"/>
            <a:ext cx="2182773" cy="1473041"/>
          </a:xfrm>
          <a:prstGeom prst="rect">
            <a:avLst/>
          </a:prstGeom>
        </p:spPr>
      </p:pic>
      <p:sp>
        <p:nvSpPr>
          <p:cNvPr id="4" name="Text 1"/>
          <p:cNvSpPr/>
          <p:nvPr/>
        </p:nvSpPr>
        <p:spPr>
          <a:xfrm>
            <a:off x="3952518" y="3407807"/>
            <a:ext cx="110133" cy="400169"/>
          </a:xfrm>
          <a:prstGeom prst="rect">
            <a:avLst/>
          </a:prstGeom>
          <a:noFill/>
          <a:ln/>
        </p:spPr>
        <p:txBody>
          <a:bodyPr wrap="none" lIns="0" tIns="0" rIns="0" bIns="0" rtlCol="0" anchor="t"/>
          <a:lstStyle/>
          <a:p>
            <a:pPr marL="0" indent="0" algn="ctr">
              <a:lnSpc>
                <a:spcPts val="3150"/>
              </a:lnSpc>
              <a:buNone/>
            </a:pPr>
            <a:r>
              <a:rPr lang="en-US" sz="1950" dirty="0">
                <a:solidFill>
                  <a:srgbClr val="E2E6E9"/>
                </a:solidFill>
                <a:latin typeface="Merriweather" pitchFamily="34" charset="0"/>
                <a:ea typeface="Merriweather" pitchFamily="34" charset="-122"/>
                <a:cs typeface="Merriweather" pitchFamily="34" charset="-120"/>
              </a:rPr>
              <a:t>1</a:t>
            </a:r>
            <a:endParaRPr lang="en-US" sz="1950" dirty="0"/>
          </a:p>
        </p:txBody>
      </p:sp>
      <p:sp>
        <p:nvSpPr>
          <p:cNvPr id="5" name="Text 2"/>
          <p:cNvSpPr/>
          <p:nvPr/>
        </p:nvSpPr>
        <p:spPr>
          <a:xfrm>
            <a:off x="5299115" y="2880598"/>
            <a:ext cx="2501622" cy="312658"/>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Brain-Inspired</a:t>
            </a:r>
            <a:endParaRPr lang="en-US" sz="1950" dirty="0"/>
          </a:p>
        </p:txBody>
      </p:sp>
      <p:sp>
        <p:nvSpPr>
          <p:cNvPr id="6" name="Text 3"/>
          <p:cNvSpPr/>
          <p:nvPr/>
        </p:nvSpPr>
        <p:spPr>
          <a:xfrm>
            <a:off x="5299115" y="3313271"/>
            <a:ext cx="8430816" cy="640318"/>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Mimics the structure and function of the human brain, processing information in a distributed and parallel manner.</a:t>
            </a:r>
            <a:endParaRPr lang="en-US" sz="1550" dirty="0"/>
          </a:p>
        </p:txBody>
      </p:sp>
      <p:sp>
        <p:nvSpPr>
          <p:cNvPr id="7" name="Shape 4"/>
          <p:cNvSpPr/>
          <p:nvPr/>
        </p:nvSpPr>
        <p:spPr>
          <a:xfrm>
            <a:off x="5149096" y="4169093"/>
            <a:ext cx="8730853" cy="11430"/>
          </a:xfrm>
          <a:prstGeom prst="roundRect">
            <a:avLst>
              <a:gd name="adj" fmla="val 735401"/>
            </a:avLst>
          </a:prstGeom>
          <a:solidFill>
            <a:srgbClr val="194A99"/>
          </a:solidFill>
          <a:ln/>
        </p:spPr>
      </p:sp>
      <p:pic>
        <p:nvPicPr>
          <p:cNvPr id="8" name="Image 1" descr="preencoded.png"/>
          <p:cNvPicPr>
            <a:picLocks noChangeAspect="1"/>
          </p:cNvPicPr>
          <p:nvPr/>
        </p:nvPicPr>
        <p:blipFill>
          <a:blip r:embed="rId4"/>
          <a:stretch>
            <a:fillRect/>
          </a:stretch>
        </p:blipFill>
        <p:spPr>
          <a:xfrm>
            <a:off x="1824871" y="4203621"/>
            <a:ext cx="4365665" cy="1473041"/>
          </a:xfrm>
          <a:prstGeom prst="rect">
            <a:avLst/>
          </a:prstGeom>
        </p:spPr>
      </p:pic>
      <p:sp>
        <p:nvSpPr>
          <p:cNvPr id="9" name="Text 5"/>
          <p:cNvSpPr/>
          <p:nvPr/>
        </p:nvSpPr>
        <p:spPr>
          <a:xfrm>
            <a:off x="3932753" y="4739997"/>
            <a:ext cx="149662" cy="400169"/>
          </a:xfrm>
          <a:prstGeom prst="rect">
            <a:avLst/>
          </a:prstGeom>
          <a:noFill/>
          <a:ln/>
        </p:spPr>
        <p:txBody>
          <a:bodyPr wrap="none" lIns="0" tIns="0" rIns="0" bIns="0" rtlCol="0" anchor="t"/>
          <a:lstStyle/>
          <a:p>
            <a:pPr marL="0" indent="0" algn="ctr">
              <a:lnSpc>
                <a:spcPts val="3150"/>
              </a:lnSpc>
              <a:buNone/>
            </a:pPr>
            <a:r>
              <a:rPr lang="en-US" sz="1950" dirty="0">
                <a:solidFill>
                  <a:srgbClr val="E2E6E9"/>
                </a:solidFill>
                <a:latin typeface="Merriweather" pitchFamily="34" charset="0"/>
                <a:ea typeface="Merriweather" pitchFamily="34" charset="-122"/>
                <a:cs typeface="Merriweather" pitchFamily="34" charset="-120"/>
              </a:rPr>
              <a:t>2</a:t>
            </a:r>
            <a:endParaRPr lang="en-US" sz="1950" dirty="0"/>
          </a:p>
        </p:txBody>
      </p:sp>
      <p:sp>
        <p:nvSpPr>
          <p:cNvPr id="10" name="Text 6"/>
          <p:cNvSpPr/>
          <p:nvPr/>
        </p:nvSpPr>
        <p:spPr>
          <a:xfrm>
            <a:off x="6390561" y="4403646"/>
            <a:ext cx="2501622" cy="312658"/>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Spiking Neurons</a:t>
            </a:r>
            <a:endParaRPr lang="en-US" sz="1950" dirty="0"/>
          </a:p>
        </p:txBody>
      </p:sp>
      <p:sp>
        <p:nvSpPr>
          <p:cNvPr id="11" name="Text 7"/>
          <p:cNvSpPr/>
          <p:nvPr/>
        </p:nvSpPr>
        <p:spPr>
          <a:xfrm>
            <a:off x="6390561" y="4836319"/>
            <a:ext cx="7339370" cy="640318"/>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Utilizes spiking neurons, which communicate through electrical pulses, similar to biological neurons.</a:t>
            </a:r>
            <a:endParaRPr lang="en-US" sz="1550" dirty="0"/>
          </a:p>
        </p:txBody>
      </p:sp>
      <p:sp>
        <p:nvSpPr>
          <p:cNvPr id="12" name="Shape 8"/>
          <p:cNvSpPr/>
          <p:nvPr/>
        </p:nvSpPr>
        <p:spPr>
          <a:xfrm>
            <a:off x="6240542" y="5692140"/>
            <a:ext cx="7639407" cy="11430"/>
          </a:xfrm>
          <a:prstGeom prst="roundRect">
            <a:avLst>
              <a:gd name="adj" fmla="val 735401"/>
            </a:avLst>
          </a:prstGeom>
          <a:solidFill>
            <a:srgbClr val="194A99"/>
          </a:solidFill>
          <a:ln/>
        </p:spPr>
      </p:sp>
      <p:pic>
        <p:nvPicPr>
          <p:cNvPr id="13" name="Image 2" descr="preencoded.png"/>
          <p:cNvPicPr>
            <a:picLocks noChangeAspect="1"/>
          </p:cNvPicPr>
          <p:nvPr/>
        </p:nvPicPr>
        <p:blipFill>
          <a:blip r:embed="rId5"/>
          <a:stretch>
            <a:fillRect/>
          </a:stretch>
        </p:blipFill>
        <p:spPr>
          <a:xfrm>
            <a:off x="733425" y="5726668"/>
            <a:ext cx="6548557" cy="1473041"/>
          </a:xfrm>
          <a:prstGeom prst="rect">
            <a:avLst/>
          </a:prstGeom>
        </p:spPr>
      </p:pic>
      <p:sp>
        <p:nvSpPr>
          <p:cNvPr id="14" name="Text 9"/>
          <p:cNvSpPr/>
          <p:nvPr/>
        </p:nvSpPr>
        <p:spPr>
          <a:xfrm>
            <a:off x="3937635" y="6263045"/>
            <a:ext cx="140137" cy="400169"/>
          </a:xfrm>
          <a:prstGeom prst="rect">
            <a:avLst/>
          </a:prstGeom>
          <a:noFill/>
          <a:ln/>
        </p:spPr>
        <p:txBody>
          <a:bodyPr wrap="none" lIns="0" tIns="0" rIns="0" bIns="0" rtlCol="0" anchor="t"/>
          <a:lstStyle/>
          <a:p>
            <a:pPr marL="0" indent="0" algn="ctr">
              <a:lnSpc>
                <a:spcPts val="3150"/>
              </a:lnSpc>
              <a:buNone/>
            </a:pPr>
            <a:r>
              <a:rPr lang="en-US" sz="1950" dirty="0">
                <a:solidFill>
                  <a:srgbClr val="E2E6E9"/>
                </a:solidFill>
                <a:latin typeface="Merriweather" pitchFamily="34" charset="0"/>
                <a:ea typeface="Merriweather" pitchFamily="34" charset="-122"/>
                <a:cs typeface="Merriweather" pitchFamily="34" charset="-120"/>
              </a:rPr>
              <a:t>3</a:t>
            </a:r>
            <a:endParaRPr lang="en-US" sz="1950" dirty="0"/>
          </a:p>
        </p:txBody>
      </p:sp>
      <p:sp>
        <p:nvSpPr>
          <p:cNvPr id="15" name="Text 10"/>
          <p:cNvSpPr/>
          <p:nvPr/>
        </p:nvSpPr>
        <p:spPr>
          <a:xfrm>
            <a:off x="7482007" y="5926693"/>
            <a:ext cx="2501622" cy="312658"/>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Synaptic Plasticity</a:t>
            </a:r>
            <a:endParaRPr lang="en-US" sz="1950" dirty="0"/>
          </a:p>
        </p:txBody>
      </p:sp>
      <p:sp>
        <p:nvSpPr>
          <p:cNvPr id="16" name="Text 11"/>
          <p:cNvSpPr/>
          <p:nvPr/>
        </p:nvSpPr>
        <p:spPr>
          <a:xfrm>
            <a:off x="7482007" y="6359366"/>
            <a:ext cx="6247924" cy="640318"/>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Learns and adapts through synaptic plasticity, enabling continuous improvement and optimization of neural pathways.</a:t>
            </a:r>
            <a:endParaRPr lang="en-US" sz="1550" dirty="0"/>
          </a:p>
        </p:txBody>
      </p:sp>
      <p:pic>
        <p:nvPicPr>
          <p:cNvPr id="17" name="Image 1"/>
          <p:cNvPicPr/>
          <p:nvPr/>
        </p:nvPicPr>
        <p:blipFill>
          <a:blip r:embed="rId6" cstate="print"/>
          <a:stretch>
            <a:fillRect/>
          </a:stretch>
        </p:blipFill>
        <p:spPr>
          <a:xfrm>
            <a:off x="0" y="0"/>
            <a:ext cx="1913860" cy="368300"/>
          </a:xfrm>
          <a:prstGeom prst="rect">
            <a:avLst/>
          </a:prstGeom>
        </p:spPr>
      </p:pic>
      <p:sp>
        <p:nvSpPr>
          <p:cNvPr id="18" name="TextBox 17"/>
          <p:cNvSpPr txBox="1"/>
          <p:nvPr/>
        </p:nvSpPr>
        <p:spPr>
          <a:xfrm>
            <a:off x="757299" y="1499191"/>
            <a:ext cx="13205637" cy="923330"/>
          </a:xfrm>
          <a:prstGeom prst="rect">
            <a:avLst/>
          </a:prstGeom>
          <a:noFill/>
        </p:spPr>
        <p:txBody>
          <a:bodyPr wrap="square" rtlCol="0">
            <a:spAutoFit/>
          </a:bodyPr>
          <a:lstStyle/>
          <a:p>
            <a:pPr algn="ctr">
              <a:buFont typeface="Wingdings" pitchFamily="2" charset="2"/>
              <a:buChar char="Ø"/>
            </a:pPr>
            <a:r>
              <a:rPr lang="en-US" dirty="0" smtClean="0">
                <a:solidFill>
                  <a:srgbClr val="E2E6E9"/>
                </a:solidFill>
                <a:latin typeface="Merriweather" pitchFamily="34" charset="0"/>
                <a:ea typeface="Merriweather" pitchFamily="34" charset="-122"/>
                <a:cs typeface="Merriweather" pitchFamily="34" charset="-120"/>
              </a:rPr>
              <a:t> Neuromorphic  computing  is an innovative approach that leverages </a:t>
            </a:r>
            <a:r>
              <a:rPr lang="en-US" b="1" dirty="0" smtClean="0">
                <a:solidFill>
                  <a:srgbClr val="E2E6E9"/>
                </a:solidFill>
                <a:latin typeface="Merriweather" pitchFamily="34" charset="0"/>
                <a:ea typeface="Merriweather" pitchFamily="34" charset="-122"/>
                <a:cs typeface="Merriweather" pitchFamily="34" charset="-120"/>
              </a:rPr>
              <a:t>principles of neuroscience  </a:t>
            </a:r>
            <a:r>
              <a:rPr lang="en-US" dirty="0" smtClean="0">
                <a:solidFill>
                  <a:srgbClr val="E2E6E9"/>
                </a:solidFill>
                <a:latin typeface="Merriweather" pitchFamily="34" charset="0"/>
                <a:ea typeface="Merriweather" pitchFamily="34" charset="-122"/>
                <a:cs typeface="Merriweather" pitchFamily="34" charset="-120"/>
              </a:rPr>
              <a:t>to design       computer systems.</a:t>
            </a:r>
            <a:endParaRPr lang="en-US" dirty="0" smtClean="0"/>
          </a:p>
          <a:p>
            <a:pPr algn="ctr"/>
            <a:endParaRPr lang="en-US" dirty="0"/>
          </a:p>
        </p:txBody>
      </p:sp>
      <p:pic>
        <p:nvPicPr>
          <p:cNvPr id="19" name="Picture 3"/>
          <p:cNvPicPr>
            <a:picLocks noChangeAspect="1" noChangeArrowheads="1"/>
          </p:cNvPicPr>
          <p:nvPr/>
        </p:nvPicPr>
        <p:blipFill>
          <a:blip r:embed="rId7"/>
          <a:srcRect/>
          <a:stretch>
            <a:fillRect/>
          </a:stretch>
        </p:blipFill>
        <p:spPr bwMode="auto">
          <a:xfrm>
            <a:off x="12769703" y="7719238"/>
            <a:ext cx="1860696" cy="520994"/>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82297"/>
          </a:xfrm>
          <a:prstGeom prst="rect">
            <a:avLst/>
          </a:prstGeom>
        </p:spPr>
      </p:pic>
      <p:sp>
        <p:nvSpPr>
          <p:cNvPr id="3" name="Text 0"/>
          <p:cNvSpPr/>
          <p:nvPr/>
        </p:nvSpPr>
        <p:spPr>
          <a:xfrm>
            <a:off x="611029" y="2801660"/>
            <a:ext cx="8663583" cy="545544"/>
          </a:xfrm>
          <a:prstGeom prst="rect">
            <a:avLst/>
          </a:prstGeom>
          <a:noFill/>
          <a:ln/>
        </p:spPr>
        <p:txBody>
          <a:bodyPr wrap="none" lIns="0" tIns="0" rIns="0" bIns="0" rtlCol="0" anchor="t"/>
          <a:lstStyle/>
          <a:p>
            <a:pPr marL="0" indent="0">
              <a:lnSpc>
                <a:spcPts val="4250"/>
              </a:lnSpc>
              <a:buNone/>
            </a:pPr>
            <a:r>
              <a:rPr lang="en-US" sz="3400" dirty="0">
                <a:solidFill>
                  <a:srgbClr val="F5F0F0"/>
                </a:solidFill>
                <a:latin typeface="Merriweather" pitchFamily="34" charset="0"/>
                <a:ea typeface="Merriweather" pitchFamily="34" charset="-122"/>
                <a:cs typeface="Merriweather" pitchFamily="34" charset="-120"/>
              </a:rPr>
              <a:t>Neuromorphic Algorithms and Learning</a:t>
            </a:r>
            <a:endParaRPr lang="en-US" sz="3400" dirty="0"/>
          </a:p>
        </p:txBody>
      </p:sp>
      <p:sp>
        <p:nvSpPr>
          <p:cNvPr id="4" name="Shape 1"/>
          <p:cNvSpPr/>
          <p:nvPr/>
        </p:nvSpPr>
        <p:spPr>
          <a:xfrm>
            <a:off x="611029" y="5609630"/>
            <a:ext cx="13408343" cy="22860"/>
          </a:xfrm>
          <a:prstGeom prst="roundRect">
            <a:avLst>
              <a:gd name="adj" fmla="val 320769"/>
            </a:avLst>
          </a:prstGeom>
          <a:solidFill>
            <a:srgbClr val="194A99"/>
          </a:solidFill>
          <a:ln/>
        </p:spPr>
      </p:sp>
      <p:sp>
        <p:nvSpPr>
          <p:cNvPr id="5" name="Shape 2"/>
          <p:cNvSpPr/>
          <p:nvPr/>
        </p:nvSpPr>
        <p:spPr>
          <a:xfrm>
            <a:off x="3907869" y="4998660"/>
            <a:ext cx="22860" cy="611029"/>
          </a:xfrm>
          <a:prstGeom prst="roundRect">
            <a:avLst>
              <a:gd name="adj" fmla="val 320769"/>
            </a:avLst>
          </a:prstGeom>
          <a:solidFill>
            <a:srgbClr val="194A99"/>
          </a:solidFill>
          <a:ln/>
        </p:spPr>
      </p:sp>
      <p:sp>
        <p:nvSpPr>
          <p:cNvPr id="6" name="Shape 3"/>
          <p:cNvSpPr/>
          <p:nvPr/>
        </p:nvSpPr>
        <p:spPr>
          <a:xfrm>
            <a:off x="3722965" y="5413236"/>
            <a:ext cx="392787" cy="392787"/>
          </a:xfrm>
          <a:prstGeom prst="roundRect">
            <a:avLst>
              <a:gd name="adj" fmla="val 18669"/>
            </a:avLst>
          </a:prstGeom>
          <a:solidFill>
            <a:srgbClr val="003180"/>
          </a:solidFill>
          <a:ln w="7620">
            <a:solidFill>
              <a:srgbClr val="194A99"/>
            </a:solidFill>
            <a:prstDash val="solid"/>
          </a:ln>
        </p:spPr>
      </p:sp>
      <p:sp>
        <p:nvSpPr>
          <p:cNvPr id="7" name="Text 4"/>
          <p:cNvSpPr/>
          <p:nvPr/>
        </p:nvSpPr>
        <p:spPr>
          <a:xfrm>
            <a:off x="3861673" y="5478601"/>
            <a:ext cx="115253" cy="261937"/>
          </a:xfrm>
          <a:prstGeom prst="rect">
            <a:avLst/>
          </a:prstGeom>
          <a:noFill/>
          <a:ln/>
        </p:spPr>
        <p:txBody>
          <a:bodyPr wrap="none" lIns="0" tIns="0" rIns="0" bIns="0" rtlCol="0" anchor="t"/>
          <a:lstStyle/>
          <a:p>
            <a:pPr marL="0" indent="0" algn="ctr">
              <a:lnSpc>
                <a:spcPts val="2050"/>
              </a:lnSpc>
              <a:buNone/>
            </a:pPr>
            <a:r>
              <a:rPr lang="en-US" sz="2050" dirty="0">
                <a:solidFill>
                  <a:srgbClr val="E2E6E9"/>
                </a:solidFill>
                <a:latin typeface="Merriweather" pitchFamily="34" charset="0"/>
                <a:ea typeface="Merriweather" pitchFamily="34" charset="-122"/>
                <a:cs typeface="Merriweather" pitchFamily="34" charset="-120"/>
              </a:rPr>
              <a:t>1</a:t>
            </a:r>
            <a:endParaRPr lang="en-US" sz="2050" dirty="0"/>
          </a:p>
        </p:txBody>
      </p:sp>
      <p:sp>
        <p:nvSpPr>
          <p:cNvPr id="8" name="Text 5"/>
          <p:cNvSpPr/>
          <p:nvPr/>
        </p:nvSpPr>
        <p:spPr>
          <a:xfrm>
            <a:off x="2575798" y="3609023"/>
            <a:ext cx="2687360" cy="272772"/>
          </a:xfrm>
          <a:prstGeom prst="rect">
            <a:avLst/>
          </a:prstGeom>
          <a:noFill/>
          <a:ln/>
        </p:spPr>
        <p:txBody>
          <a:bodyPr wrap="none" lIns="0" tIns="0" rIns="0" bIns="0" rtlCol="0" anchor="t"/>
          <a:lstStyle/>
          <a:p>
            <a:pPr marL="0" indent="0" algn="ctr">
              <a:lnSpc>
                <a:spcPts val="2100"/>
              </a:lnSpc>
              <a:buNone/>
            </a:pPr>
            <a:r>
              <a:rPr lang="en-US" sz="1700" dirty="0">
                <a:solidFill>
                  <a:srgbClr val="E2E6E9"/>
                </a:solidFill>
                <a:latin typeface="Merriweather" pitchFamily="34" charset="0"/>
                <a:ea typeface="Merriweather" pitchFamily="34" charset="-122"/>
                <a:cs typeface="Merriweather" pitchFamily="34" charset="-120"/>
              </a:rPr>
              <a:t>Spiking Neural Networks</a:t>
            </a:r>
            <a:endParaRPr lang="en-US" sz="1700" dirty="0"/>
          </a:p>
        </p:txBody>
      </p:sp>
      <p:sp>
        <p:nvSpPr>
          <p:cNvPr id="9" name="Text 6"/>
          <p:cNvSpPr/>
          <p:nvPr/>
        </p:nvSpPr>
        <p:spPr>
          <a:xfrm>
            <a:off x="785574" y="3986451"/>
            <a:ext cx="6267807" cy="837605"/>
          </a:xfrm>
          <a:prstGeom prst="rect">
            <a:avLst/>
          </a:prstGeom>
          <a:noFill/>
          <a:ln/>
        </p:spPr>
        <p:txBody>
          <a:bodyPr wrap="square" lIns="0" tIns="0" rIns="0" bIns="0" rtlCol="0" anchor="t"/>
          <a:lstStyle/>
          <a:p>
            <a:pPr marL="0" indent="0" algn="ctr">
              <a:lnSpc>
                <a:spcPts val="2150"/>
              </a:lnSpc>
              <a:buNone/>
            </a:pPr>
            <a:r>
              <a:rPr lang="en-US" sz="1350" dirty="0">
                <a:solidFill>
                  <a:srgbClr val="E2E6E9"/>
                </a:solidFill>
                <a:latin typeface="Merriweather" pitchFamily="34" charset="0"/>
                <a:ea typeface="Merriweather" pitchFamily="34" charset="-122"/>
                <a:cs typeface="Merriweather" pitchFamily="34" charset="-120"/>
              </a:rPr>
              <a:t>SNNs are a type of artificial neural network designed to process information through spikes, mirroring the behavior of biological neurons.</a:t>
            </a:r>
            <a:endParaRPr lang="en-US" sz="1350" dirty="0"/>
          </a:p>
        </p:txBody>
      </p:sp>
      <p:sp>
        <p:nvSpPr>
          <p:cNvPr id="10" name="Shape 7"/>
          <p:cNvSpPr/>
          <p:nvPr/>
        </p:nvSpPr>
        <p:spPr>
          <a:xfrm>
            <a:off x="7303532" y="5609570"/>
            <a:ext cx="22860" cy="611029"/>
          </a:xfrm>
          <a:prstGeom prst="roundRect">
            <a:avLst>
              <a:gd name="adj" fmla="val 320769"/>
            </a:avLst>
          </a:prstGeom>
          <a:solidFill>
            <a:srgbClr val="194A99"/>
          </a:solidFill>
          <a:ln/>
        </p:spPr>
      </p:sp>
      <p:sp>
        <p:nvSpPr>
          <p:cNvPr id="11" name="Shape 8"/>
          <p:cNvSpPr/>
          <p:nvPr/>
        </p:nvSpPr>
        <p:spPr>
          <a:xfrm>
            <a:off x="7118628" y="5413236"/>
            <a:ext cx="392787" cy="392787"/>
          </a:xfrm>
          <a:prstGeom prst="roundRect">
            <a:avLst>
              <a:gd name="adj" fmla="val 18669"/>
            </a:avLst>
          </a:prstGeom>
          <a:solidFill>
            <a:srgbClr val="003180"/>
          </a:solidFill>
          <a:ln w="7620">
            <a:solidFill>
              <a:srgbClr val="194A99"/>
            </a:solidFill>
            <a:prstDash val="solid"/>
          </a:ln>
        </p:spPr>
      </p:sp>
      <p:sp>
        <p:nvSpPr>
          <p:cNvPr id="12" name="Text 9"/>
          <p:cNvSpPr/>
          <p:nvPr/>
        </p:nvSpPr>
        <p:spPr>
          <a:xfrm>
            <a:off x="7236619" y="5478601"/>
            <a:ext cx="156686" cy="261937"/>
          </a:xfrm>
          <a:prstGeom prst="rect">
            <a:avLst/>
          </a:prstGeom>
          <a:noFill/>
          <a:ln/>
        </p:spPr>
        <p:txBody>
          <a:bodyPr wrap="none" lIns="0" tIns="0" rIns="0" bIns="0" rtlCol="0" anchor="t"/>
          <a:lstStyle/>
          <a:p>
            <a:pPr marL="0" indent="0" algn="ctr">
              <a:lnSpc>
                <a:spcPts val="2050"/>
              </a:lnSpc>
              <a:buNone/>
            </a:pPr>
            <a:r>
              <a:rPr lang="en-US" sz="2050" dirty="0">
                <a:solidFill>
                  <a:srgbClr val="E2E6E9"/>
                </a:solidFill>
                <a:latin typeface="Merriweather" pitchFamily="34" charset="0"/>
                <a:ea typeface="Merriweather" pitchFamily="34" charset="-122"/>
                <a:cs typeface="Merriweather" pitchFamily="34" charset="-120"/>
              </a:rPr>
              <a:t>2</a:t>
            </a:r>
            <a:endParaRPr lang="en-US" sz="2050" dirty="0"/>
          </a:p>
        </p:txBody>
      </p:sp>
      <p:sp>
        <p:nvSpPr>
          <p:cNvPr id="13" name="Text 10"/>
          <p:cNvSpPr/>
          <p:nvPr/>
        </p:nvSpPr>
        <p:spPr>
          <a:xfrm>
            <a:off x="6066949" y="6395204"/>
            <a:ext cx="2496264" cy="272772"/>
          </a:xfrm>
          <a:prstGeom prst="rect">
            <a:avLst/>
          </a:prstGeom>
          <a:noFill/>
          <a:ln/>
        </p:spPr>
        <p:txBody>
          <a:bodyPr wrap="none" lIns="0" tIns="0" rIns="0" bIns="0" rtlCol="0" anchor="t"/>
          <a:lstStyle/>
          <a:p>
            <a:pPr marL="0" indent="0" algn="ctr">
              <a:lnSpc>
                <a:spcPts val="2100"/>
              </a:lnSpc>
              <a:buNone/>
            </a:pPr>
            <a:r>
              <a:rPr lang="en-US" sz="1700" dirty="0">
                <a:solidFill>
                  <a:srgbClr val="E2E6E9"/>
                </a:solidFill>
                <a:latin typeface="Merriweather" pitchFamily="34" charset="0"/>
                <a:ea typeface="Merriweather" pitchFamily="34" charset="-122"/>
                <a:cs typeface="Merriweather" pitchFamily="34" charset="-120"/>
              </a:rPr>
              <a:t>Unsupervised Learning</a:t>
            </a:r>
            <a:endParaRPr lang="en-US" sz="1700" dirty="0"/>
          </a:p>
        </p:txBody>
      </p:sp>
      <p:sp>
        <p:nvSpPr>
          <p:cNvPr id="14" name="Text 11"/>
          <p:cNvSpPr/>
          <p:nvPr/>
        </p:nvSpPr>
        <p:spPr>
          <a:xfrm>
            <a:off x="4181237" y="6772632"/>
            <a:ext cx="6267807" cy="837605"/>
          </a:xfrm>
          <a:prstGeom prst="rect">
            <a:avLst/>
          </a:prstGeom>
          <a:noFill/>
          <a:ln/>
        </p:spPr>
        <p:txBody>
          <a:bodyPr wrap="square" lIns="0" tIns="0" rIns="0" bIns="0" rtlCol="0" anchor="t"/>
          <a:lstStyle/>
          <a:p>
            <a:pPr marL="0" indent="0" algn="ctr">
              <a:lnSpc>
                <a:spcPts val="2150"/>
              </a:lnSpc>
              <a:buNone/>
            </a:pPr>
            <a:r>
              <a:rPr lang="en-US" sz="1350" dirty="0">
                <a:solidFill>
                  <a:srgbClr val="E2E6E9"/>
                </a:solidFill>
                <a:latin typeface="Merriweather" pitchFamily="34" charset="0"/>
                <a:ea typeface="Merriweather" pitchFamily="34" charset="-122"/>
                <a:cs typeface="Merriweather" pitchFamily="34" charset="-120"/>
              </a:rPr>
              <a:t>Neuromorphic systems can leverage unsupervised learning algorithms, which enable them to learn from unlabeled data, mimicking the brain's ability to adapt without explicit instruction.</a:t>
            </a:r>
            <a:endParaRPr lang="en-US" sz="1350" dirty="0"/>
          </a:p>
        </p:txBody>
      </p:sp>
      <p:sp>
        <p:nvSpPr>
          <p:cNvPr id="15" name="Shape 12"/>
          <p:cNvSpPr/>
          <p:nvPr/>
        </p:nvSpPr>
        <p:spPr>
          <a:xfrm>
            <a:off x="10699313" y="4998660"/>
            <a:ext cx="22860" cy="611029"/>
          </a:xfrm>
          <a:prstGeom prst="roundRect">
            <a:avLst>
              <a:gd name="adj" fmla="val 320769"/>
            </a:avLst>
          </a:prstGeom>
          <a:solidFill>
            <a:srgbClr val="194A99"/>
          </a:solidFill>
          <a:ln/>
        </p:spPr>
      </p:sp>
      <p:sp>
        <p:nvSpPr>
          <p:cNvPr id="16" name="Shape 13"/>
          <p:cNvSpPr/>
          <p:nvPr/>
        </p:nvSpPr>
        <p:spPr>
          <a:xfrm>
            <a:off x="10514409" y="5413236"/>
            <a:ext cx="392787" cy="392787"/>
          </a:xfrm>
          <a:prstGeom prst="roundRect">
            <a:avLst>
              <a:gd name="adj" fmla="val 18669"/>
            </a:avLst>
          </a:prstGeom>
          <a:solidFill>
            <a:srgbClr val="003180"/>
          </a:solidFill>
          <a:ln w="7620">
            <a:solidFill>
              <a:srgbClr val="194A99"/>
            </a:solidFill>
            <a:prstDash val="solid"/>
          </a:ln>
        </p:spPr>
      </p:sp>
      <p:sp>
        <p:nvSpPr>
          <p:cNvPr id="17" name="Text 14"/>
          <p:cNvSpPr/>
          <p:nvPr/>
        </p:nvSpPr>
        <p:spPr>
          <a:xfrm>
            <a:off x="10637401" y="5478601"/>
            <a:ext cx="146685" cy="261937"/>
          </a:xfrm>
          <a:prstGeom prst="rect">
            <a:avLst/>
          </a:prstGeom>
          <a:noFill/>
          <a:ln/>
        </p:spPr>
        <p:txBody>
          <a:bodyPr wrap="none" lIns="0" tIns="0" rIns="0" bIns="0" rtlCol="0" anchor="t"/>
          <a:lstStyle/>
          <a:p>
            <a:pPr marL="0" indent="0" algn="ctr">
              <a:lnSpc>
                <a:spcPts val="2050"/>
              </a:lnSpc>
              <a:buNone/>
            </a:pPr>
            <a:r>
              <a:rPr lang="en-US" sz="2050" dirty="0">
                <a:solidFill>
                  <a:srgbClr val="E2E6E9"/>
                </a:solidFill>
                <a:latin typeface="Merriweather" pitchFamily="34" charset="0"/>
                <a:ea typeface="Merriweather" pitchFamily="34" charset="-122"/>
                <a:cs typeface="Merriweather" pitchFamily="34" charset="-120"/>
              </a:rPr>
              <a:t>3</a:t>
            </a:r>
            <a:endParaRPr lang="en-US" sz="2050" dirty="0"/>
          </a:p>
        </p:txBody>
      </p:sp>
      <p:sp>
        <p:nvSpPr>
          <p:cNvPr id="18" name="Text 15"/>
          <p:cNvSpPr/>
          <p:nvPr/>
        </p:nvSpPr>
        <p:spPr>
          <a:xfrm>
            <a:off x="9393436" y="3888224"/>
            <a:ext cx="2634972" cy="272772"/>
          </a:xfrm>
          <a:prstGeom prst="rect">
            <a:avLst/>
          </a:prstGeom>
          <a:noFill/>
          <a:ln/>
        </p:spPr>
        <p:txBody>
          <a:bodyPr wrap="none" lIns="0" tIns="0" rIns="0" bIns="0" rtlCol="0" anchor="t"/>
          <a:lstStyle/>
          <a:p>
            <a:pPr marL="0" indent="0" algn="ctr">
              <a:lnSpc>
                <a:spcPts val="2100"/>
              </a:lnSpc>
              <a:buNone/>
            </a:pPr>
            <a:r>
              <a:rPr lang="en-US" sz="1700" dirty="0">
                <a:solidFill>
                  <a:srgbClr val="E2E6E9"/>
                </a:solidFill>
                <a:latin typeface="Merriweather" pitchFamily="34" charset="0"/>
                <a:ea typeface="Merriweather" pitchFamily="34" charset="-122"/>
                <a:cs typeface="Merriweather" pitchFamily="34" charset="-120"/>
              </a:rPr>
              <a:t>Reinforcement Learning</a:t>
            </a:r>
            <a:endParaRPr lang="en-US" sz="1700" dirty="0"/>
          </a:p>
        </p:txBody>
      </p:sp>
      <p:sp>
        <p:nvSpPr>
          <p:cNvPr id="19" name="Text 16"/>
          <p:cNvSpPr/>
          <p:nvPr/>
        </p:nvSpPr>
        <p:spPr>
          <a:xfrm>
            <a:off x="7577018" y="4265652"/>
            <a:ext cx="6267807" cy="558403"/>
          </a:xfrm>
          <a:prstGeom prst="rect">
            <a:avLst/>
          </a:prstGeom>
          <a:noFill/>
          <a:ln/>
        </p:spPr>
        <p:txBody>
          <a:bodyPr wrap="square" lIns="0" tIns="0" rIns="0" bIns="0" rtlCol="0" anchor="t"/>
          <a:lstStyle/>
          <a:p>
            <a:pPr marL="0" indent="0" algn="ctr">
              <a:lnSpc>
                <a:spcPts val="2150"/>
              </a:lnSpc>
              <a:buNone/>
            </a:pPr>
            <a:r>
              <a:rPr lang="en-US" sz="1350" dirty="0">
                <a:solidFill>
                  <a:srgbClr val="E2E6E9"/>
                </a:solidFill>
                <a:latin typeface="Merriweather" pitchFamily="34" charset="0"/>
                <a:ea typeface="Merriweather" pitchFamily="34" charset="-122"/>
                <a:cs typeface="Merriweather" pitchFamily="34" charset="-120"/>
              </a:rPr>
              <a:t>They can also employ reinforcement learning techniques, where systems learn through trial and error, receiving rewards for desired actions.</a:t>
            </a:r>
            <a:endParaRPr lang="en-US" sz="1350" dirty="0"/>
          </a:p>
        </p:txBody>
      </p:sp>
      <p:pic>
        <p:nvPicPr>
          <p:cNvPr id="20" name="Image 1"/>
          <p:cNvPicPr/>
          <p:nvPr/>
        </p:nvPicPr>
        <p:blipFill>
          <a:blip r:embed="rId4" cstate="print"/>
          <a:stretch>
            <a:fillRect/>
          </a:stretch>
        </p:blipFill>
        <p:spPr>
          <a:xfrm>
            <a:off x="0" y="0"/>
            <a:ext cx="1913860" cy="368300"/>
          </a:xfrm>
          <a:prstGeom prst="rect">
            <a:avLst/>
          </a:prstGeom>
        </p:spPr>
      </p:pic>
      <p:pic>
        <p:nvPicPr>
          <p:cNvPr id="21" name="Picture 3"/>
          <p:cNvPicPr>
            <a:picLocks noChangeAspect="1" noChangeArrowheads="1"/>
          </p:cNvPicPr>
          <p:nvPr/>
        </p:nvPicPr>
        <p:blipFill>
          <a:blip r:embed="rId5"/>
          <a:srcRect/>
          <a:stretch>
            <a:fillRect/>
          </a:stretch>
        </p:blipFill>
        <p:spPr bwMode="auto">
          <a:xfrm>
            <a:off x="12769703" y="7708605"/>
            <a:ext cx="1860696" cy="520994"/>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70548" y="627321"/>
            <a:ext cx="8002905" cy="1018699"/>
          </a:xfrm>
          <a:prstGeom prst="rect">
            <a:avLst/>
          </a:prstGeom>
          <a:noFill/>
          <a:ln/>
        </p:spPr>
        <p:txBody>
          <a:bodyPr wrap="square" lIns="0" tIns="0" rIns="0" bIns="0" rtlCol="0" anchor="t"/>
          <a:lstStyle/>
          <a:p>
            <a:pPr marL="0" indent="0">
              <a:lnSpc>
                <a:spcPts val="4000"/>
              </a:lnSpc>
              <a:buNone/>
            </a:pPr>
            <a:r>
              <a:rPr lang="en-US" sz="3200" dirty="0">
                <a:solidFill>
                  <a:srgbClr val="F5F0F0"/>
                </a:solidFill>
                <a:latin typeface="Merriweather" pitchFamily="34" charset="0"/>
                <a:ea typeface="Merriweather" pitchFamily="34" charset="-122"/>
                <a:cs typeface="Merriweather" pitchFamily="34" charset="-120"/>
              </a:rPr>
              <a:t>Advantages of Neuromorphic Computing</a:t>
            </a:r>
            <a:endParaRPr lang="en-US" sz="3200" dirty="0"/>
          </a:p>
        </p:txBody>
      </p:sp>
      <p:sp>
        <p:nvSpPr>
          <p:cNvPr id="4" name="Text 1"/>
          <p:cNvSpPr/>
          <p:nvPr/>
        </p:nvSpPr>
        <p:spPr>
          <a:xfrm>
            <a:off x="570548" y="1793677"/>
            <a:ext cx="8002905" cy="537924"/>
          </a:xfrm>
          <a:prstGeom prst="rect">
            <a:avLst/>
          </a:prstGeom>
          <a:noFill/>
          <a:ln/>
        </p:spPr>
        <p:txBody>
          <a:bodyPr wrap="none" lIns="0" tIns="0" rIns="0" bIns="0" rtlCol="0" anchor="t"/>
          <a:lstStyle/>
          <a:p>
            <a:pPr marL="0" indent="0" algn="ctr">
              <a:lnSpc>
                <a:spcPts val="4200"/>
              </a:lnSpc>
              <a:buNone/>
            </a:pPr>
            <a:r>
              <a:rPr lang="en-US" sz="4200" dirty="0">
                <a:solidFill>
                  <a:srgbClr val="E2E6E9"/>
                </a:solidFill>
                <a:latin typeface="Merriweather" pitchFamily="34" charset="0"/>
                <a:ea typeface="Merriweather" pitchFamily="34" charset="-122"/>
                <a:cs typeface="Merriweather" pitchFamily="34" charset="-120"/>
              </a:rPr>
              <a:t>1000x</a:t>
            </a:r>
            <a:endParaRPr lang="en-US" sz="4200" dirty="0"/>
          </a:p>
        </p:txBody>
      </p:sp>
      <p:sp>
        <p:nvSpPr>
          <p:cNvPr id="5" name="Text 2"/>
          <p:cNvSpPr/>
          <p:nvPr/>
        </p:nvSpPr>
        <p:spPr>
          <a:xfrm>
            <a:off x="3553182" y="2535198"/>
            <a:ext cx="2037636" cy="254556"/>
          </a:xfrm>
          <a:prstGeom prst="rect">
            <a:avLst/>
          </a:prstGeom>
          <a:noFill/>
          <a:ln/>
        </p:spPr>
        <p:txBody>
          <a:bodyPr wrap="none" lIns="0" tIns="0" rIns="0" bIns="0" rtlCol="0" anchor="t"/>
          <a:lstStyle/>
          <a:p>
            <a:pPr marL="0" indent="0" algn="ctr">
              <a:lnSpc>
                <a:spcPts val="2000"/>
              </a:lnSpc>
              <a:buNone/>
            </a:pPr>
            <a:r>
              <a:rPr lang="en-US" sz="1600" dirty="0">
                <a:solidFill>
                  <a:srgbClr val="E2E6E9"/>
                </a:solidFill>
                <a:latin typeface="Merriweather" pitchFamily="34" charset="0"/>
                <a:ea typeface="Merriweather" pitchFamily="34" charset="-122"/>
                <a:cs typeface="Merriweather" pitchFamily="34" charset="-120"/>
              </a:rPr>
              <a:t>Energy Efficiency</a:t>
            </a:r>
            <a:endParaRPr lang="en-US" sz="1600" dirty="0"/>
          </a:p>
        </p:txBody>
      </p:sp>
      <p:sp>
        <p:nvSpPr>
          <p:cNvPr id="6" name="Text 3"/>
          <p:cNvSpPr/>
          <p:nvPr/>
        </p:nvSpPr>
        <p:spPr>
          <a:xfrm>
            <a:off x="570548" y="2887504"/>
            <a:ext cx="8002905" cy="521494"/>
          </a:xfrm>
          <a:prstGeom prst="rect">
            <a:avLst/>
          </a:prstGeom>
          <a:noFill/>
          <a:ln/>
        </p:spPr>
        <p:txBody>
          <a:bodyPr wrap="square" lIns="0" tIns="0" rIns="0" bIns="0" rtlCol="0" anchor="t"/>
          <a:lstStyle/>
          <a:p>
            <a:pPr marL="0" indent="0" algn="ctr">
              <a:lnSpc>
                <a:spcPts val="2050"/>
              </a:lnSpc>
              <a:buNone/>
            </a:pPr>
            <a:r>
              <a:rPr lang="en-US" sz="1250" dirty="0">
                <a:solidFill>
                  <a:srgbClr val="E2E6E9"/>
                </a:solidFill>
                <a:latin typeface="Merriweather" pitchFamily="34" charset="0"/>
                <a:ea typeface="Merriweather" pitchFamily="34" charset="-122"/>
                <a:cs typeface="Merriweather" pitchFamily="34" charset="-120"/>
              </a:rPr>
              <a:t>Neuromorphic systems can achieve significantly higher energy efficiency than traditional computers, making them ideal for low-power applications.</a:t>
            </a:r>
            <a:endParaRPr lang="en-US" sz="1250" dirty="0"/>
          </a:p>
        </p:txBody>
      </p:sp>
      <p:sp>
        <p:nvSpPr>
          <p:cNvPr id="7" name="Text 4"/>
          <p:cNvSpPr/>
          <p:nvPr/>
        </p:nvSpPr>
        <p:spPr>
          <a:xfrm>
            <a:off x="570548" y="3979426"/>
            <a:ext cx="8002905" cy="537924"/>
          </a:xfrm>
          <a:prstGeom prst="rect">
            <a:avLst/>
          </a:prstGeom>
          <a:noFill/>
          <a:ln/>
        </p:spPr>
        <p:txBody>
          <a:bodyPr wrap="none" lIns="0" tIns="0" rIns="0" bIns="0" rtlCol="0" anchor="t"/>
          <a:lstStyle/>
          <a:p>
            <a:pPr marL="0" indent="0" algn="ctr">
              <a:lnSpc>
                <a:spcPts val="4200"/>
              </a:lnSpc>
              <a:buNone/>
            </a:pPr>
            <a:r>
              <a:rPr lang="en-US" sz="4200" dirty="0">
                <a:solidFill>
                  <a:srgbClr val="E2E6E9"/>
                </a:solidFill>
                <a:latin typeface="Merriweather" pitchFamily="34" charset="0"/>
                <a:ea typeface="Merriweather" pitchFamily="34" charset="-122"/>
                <a:cs typeface="Merriweather" pitchFamily="34" charset="-120"/>
              </a:rPr>
              <a:t>100x</a:t>
            </a:r>
            <a:endParaRPr lang="en-US" sz="4200" dirty="0"/>
          </a:p>
        </p:txBody>
      </p:sp>
      <p:sp>
        <p:nvSpPr>
          <p:cNvPr id="8" name="Text 5"/>
          <p:cNvSpPr/>
          <p:nvPr/>
        </p:nvSpPr>
        <p:spPr>
          <a:xfrm>
            <a:off x="3553182" y="4720947"/>
            <a:ext cx="2037636" cy="254556"/>
          </a:xfrm>
          <a:prstGeom prst="rect">
            <a:avLst/>
          </a:prstGeom>
          <a:noFill/>
          <a:ln/>
        </p:spPr>
        <p:txBody>
          <a:bodyPr wrap="none" lIns="0" tIns="0" rIns="0" bIns="0" rtlCol="0" anchor="t"/>
          <a:lstStyle/>
          <a:p>
            <a:pPr marL="0" indent="0" algn="ctr">
              <a:lnSpc>
                <a:spcPts val="2000"/>
              </a:lnSpc>
              <a:buNone/>
            </a:pPr>
            <a:r>
              <a:rPr lang="en-US" sz="1600" dirty="0">
                <a:solidFill>
                  <a:srgbClr val="E2E6E9"/>
                </a:solidFill>
                <a:latin typeface="Merriweather" pitchFamily="34" charset="0"/>
                <a:ea typeface="Merriweather" pitchFamily="34" charset="-122"/>
                <a:cs typeface="Merriweather" pitchFamily="34" charset="-120"/>
              </a:rPr>
              <a:t>Parallel Processing</a:t>
            </a:r>
            <a:endParaRPr lang="en-US" sz="1600" dirty="0"/>
          </a:p>
        </p:txBody>
      </p:sp>
      <p:sp>
        <p:nvSpPr>
          <p:cNvPr id="9" name="Text 6"/>
          <p:cNvSpPr/>
          <p:nvPr/>
        </p:nvSpPr>
        <p:spPr>
          <a:xfrm>
            <a:off x="570548" y="5073253"/>
            <a:ext cx="8002905" cy="521494"/>
          </a:xfrm>
          <a:prstGeom prst="rect">
            <a:avLst/>
          </a:prstGeom>
          <a:noFill/>
          <a:ln/>
        </p:spPr>
        <p:txBody>
          <a:bodyPr wrap="square" lIns="0" tIns="0" rIns="0" bIns="0" rtlCol="0" anchor="t"/>
          <a:lstStyle/>
          <a:p>
            <a:pPr marL="0" indent="0" algn="ctr">
              <a:lnSpc>
                <a:spcPts val="2050"/>
              </a:lnSpc>
              <a:buNone/>
            </a:pPr>
            <a:r>
              <a:rPr lang="en-US" sz="1250" dirty="0">
                <a:solidFill>
                  <a:srgbClr val="E2E6E9"/>
                </a:solidFill>
                <a:latin typeface="Merriweather" pitchFamily="34" charset="0"/>
                <a:ea typeface="Merriweather" pitchFamily="34" charset="-122"/>
                <a:cs typeface="Merriweather" pitchFamily="34" charset="-120"/>
              </a:rPr>
              <a:t>They excel at parallel processing, enabling them to handle complex tasks and massive datasets with remarkable speed.</a:t>
            </a:r>
            <a:endParaRPr lang="en-US" sz="1250" dirty="0"/>
          </a:p>
        </p:txBody>
      </p:sp>
      <p:sp>
        <p:nvSpPr>
          <p:cNvPr id="10" name="Text 7"/>
          <p:cNvSpPr/>
          <p:nvPr/>
        </p:nvSpPr>
        <p:spPr>
          <a:xfrm>
            <a:off x="570548" y="6165175"/>
            <a:ext cx="8002905" cy="537924"/>
          </a:xfrm>
          <a:prstGeom prst="rect">
            <a:avLst/>
          </a:prstGeom>
          <a:noFill/>
          <a:ln/>
        </p:spPr>
        <p:txBody>
          <a:bodyPr wrap="none" lIns="0" tIns="0" rIns="0" bIns="0" rtlCol="0" anchor="t"/>
          <a:lstStyle/>
          <a:p>
            <a:pPr marL="0" indent="0" algn="ctr">
              <a:lnSpc>
                <a:spcPts val="4200"/>
              </a:lnSpc>
              <a:buNone/>
            </a:pPr>
            <a:r>
              <a:rPr lang="en-US" sz="4200" dirty="0">
                <a:solidFill>
                  <a:srgbClr val="E2E6E9"/>
                </a:solidFill>
                <a:latin typeface="Merriweather" pitchFamily="34" charset="0"/>
                <a:ea typeface="Merriweather" pitchFamily="34" charset="-122"/>
                <a:cs typeface="Merriweather" pitchFamily="34" charset="-120"/>
              </a:rPr>
              <a:t>10x</a:t>
            </a:r>
            <a:endParaRPr lang="en-US" sz="4200" dirty="0"/>
          </a:p>
        </p:txBody>
      </p:sp>
      <p:sp>
        <p:nvSpPr>
          <p:cNvPr id="11" name="Text 8"/>
          <p:cNvSpPr/>
          <p:nvPr/>
        </p:nvSpPr>
        <p:spPr>
          <a:xfrm>
            <a:off x="3553182" y="6906697"/>
            <a:ext cx="2037636" cy="254556"/>
          </a:xfrm>
          <a:prstGeom prst="rect">
            <a:avLst/>
          </a:prstGeom>
          <a:noFill/>
          <a:ln/>
        </p:spPr>
        <p:txBody>
          <a:bodyPr wrap="none" lIns="0" tIns="0" rIns="0" bIns="0" rtlCol="0" anchor="t"/>
          <a:lstStyle/>
          <a:p>
            <a:pPr marL="0" indent="0" algn="ctr">
              <a:lnSpc>
                <a:spcPts val="2000"/>
              </a:lnSpc>
              <a:buNone/>
            </a:pPr>
            <a:r>
              <a:rPr lang="en-US" sz="1600" dirty="0">
                <a:solidFill>
                  <a:srgbClr val="E2E6E9"/>
                </a:solidFill>
                <a:latin typeface="Merriweather" pitchFamily="34" charset="0"/>
                <a:ea typeface="Merriweather" pitchFamily="34" charset="-122"/>
                <a:cs typeface="Merriweather" pitchFamily="34" charset="-120"/>
              </a:rPr>
              <a:t>Adaptive Learning</a:t>
            </a:r>
            <a:endParaRPr lang="en-US" sz="1600" dirty="0"/>
          </a:p>
        </p:txBody>
      </p:sp>
      <p:sp>
        <p:nvSpPr>
          <p:cNvPr id="12" name="Text 9"/>
          <p:cNvSpPr/>
          <p:nvPr/>
        </p:nvSpPr>
        <p:spPr>
          <a:xfrm>
            <a:off x="570548" y="7259003"/>
            <a:ext cx="8002905" cy="521494"/>
          </a:xfrm>
          <a:prstGeom prst="rect">
            <a:avLst/>
          </a:prstGeom>
          <a:noFill/>
          <a:ln/>
        </p:spPr>
        <p:txBody>
          <a:bodyPr wrap="square" lIns="0" tIns="0" rIns="0" bIns="0" rtlCol="0" anchor="t"/>
          <a:lstStyle/>
          <a:p>
            <a:pPr marL="0" indent="0" algn="ctr">
              <a:lnSpc>
                <a:spcPts val="2050"/>
              </a:lnSpc>
              <a:buNone/>
            </a:pPr>
            <a:r>
              <a:rPr lang="en-US" sz="1250" dirty="0">
                <a:solidFill>
                  <a:srgbClr val="E2E6E9"/>
                </a:solidFill>
                <a:latin typeface="Merriweather" pitchFamily="34" charset="0"/>
                <a:ea typeface="Merriweather" pitchFamily="34" charset="-122"/>
                <a:cs typeface="Merriweather" pitchFamily="34" charset="-120"/>
              </a:rPr>
              <a:t>Neuromorphic systems can adapt and learn in real time, making them particularly well-suited for dynamic and evolving environments.</a:t>
            </a:r>
            <a:endParaRPr lang="en-US" sz="1250" dirty="0"/>
          </a:p>
        </p:txBody>
      </p:sp>
      <p:pic>
        <p:nvPicPr>
          <p:cNvPr id="13" name="Image 1"/>
          <p:cNvPicPr/>
          <p:nvPr/>
        </p:nvPicPr>
        <p:blipFill>
          <a:blip r:embed="rId4" cstate="print"/>
          <a:stretch>
            <a:fillRect/>
          </a:stretch>
        </p:blipFill>
        <p:spPr>
          <a:xfrm>
            <a:off x="0" y="0"/>
            <a:ext cx="1913860" cy="368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018818"/>
            <a:ext cx="12762905"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Applications of Neuromorphic Computing</a:t>
            </a:r>
            <a:endParaRPr lang="en-US" sz="4850" dirty="0"/>
          </a:p>
        </p:txBody>
      </p:sp>
      <p:pic>
        <p:nvPicPr>
          <p:cNvPr id="3" name="Image 0" descr="preencoded.png"/>
          <p:cNvPicPr>
            <a:picLocks noChangeAspect="1"/>
          </p:cNvPicPr>
          <p:nvPr/>
        </p:nvPicPr>
        <p:blipFill>
          <a:blip r:embed="rId3"/>
          <a:stretch>
            <a:fillRect/>
          </a:stretch>
        </p:blipFill>
        <p:spPr>
          <a:xfrm>
            <a:off x="863798" y="2283738"/>
            <a:ext cx="4054078" cy="2505551"/>
          </a:xfrm>
          <a:prstGeom prst="rect">
            <a:avLst/>
          </a:prstGeom>
        </p:spPr>
      </p:pic>
      <p:sp>
        <p:nvSpPr>
          <p:cNvPr id="4" name="Text 1"/>
          <p:cNvSpPr/>
          <p:nvPr/>
        </p:nvSpPr>
        <p:spPr>
          <a:xfrm>
            <a:off x="863798" y="5097780"/>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Robotics</a:t>
            </a:r>
            <a:endParaRPr lang="en-US" sz="2400" dirty="0"/>
          </a:p>
        </p:txBody>
      </p:sp>
      <p:sp>
        <p:nvSpPr>
          <p:cNvPr id="5" name="Text 2"/>
          <p:cNvSpPr/>
          <p:nvPr/>
        </p:nvSpPr>
        <p:spPr>
          <a:xfrm>
            <a:off x="863798" y="5631299"/>
            <a:ext cx="4054078"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Neuromorphic computing can enhance the intelligence and responsiveness of robots.</a:t>
            </a:r>
            <a:endParaRPr lang="en-US" sz="1900" dirty="0"/>
          </a:p>
        </p:txBody>
      </p:sp>
      <p:pic>
        <p:nvPicPr>
          <p:cNvPr id="6" name="Image 1" descr="preencoded.png"/>
          <p:cNvPicPr>
            <a:picLocks noChangeAspect="1"/>
          </p:cNvPicPr>
          <p:nvPr/>
        </p:nvPicPr>
        <p:blipFill>
          <a:blip r:embed="rId4"/>
          <a:stretch>
            <a:fillRect/>
          </a:stretch>
        </p:blipFill>
        <p:spPr>
          <a:xfrm>
            <a:off x="5288042" y="2283738"/>
            <a:ext cx="4054197" cy="2505670"/>
          </a:xfrm>
          <a:prstGeom prst="rect">
            <a:avLst/>
          </a:prstGeom>
        </p:spPr>
      </p:pic>
      <p:sp>
        <p:nvSpPr>
          <p:cNvPr id="7" name="Text 3"/>
          <p:cNvSpPr/>
          <p:nvPr/>
        </p:nvSpPr>
        <p:spPr>
          <a:xfrm>
            <a:off x="5288042" y="509789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AI</a:t>
            </a:r>
            <a:endParaRPr lang="en-US" sz="2400" dirty="0"/>
          </a:p>
        </p:txBody>
      </p:sp>
      <p:sp>
        <p:nvSpPr>
          <p:cNvPr id="8" name="Text 4"/>
          <p:cNvSpPr/>
          <p:nvPr/>
        </p:nvSpPr>
        <p:spPr>
          <a:xfrm>
            <a:off x="5288042" y="5631418"/>
            <a:ext cx="4054197"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It can revolutionize artificial intelligence, enabling more powerful and efficient AI systems.</a:t>
            </a:r>
            <a:endParaRPr lang="en-US" sz="1900" dirty="0"/>
          </a:p>
        </p:txBody>
      </p:sp>
      <p:pic>
        <p:nvPicPr>
          <p:cNvPr id="9" name="Image 2" descr="preencoded.png"/>
          <p:cNvPicPr>
            <a:picLocks noChangeAspect="1"/>
          </p:cNvPicPr>
          <p:nvPr/>
        </p:nvPicPr>
        <p:blipFill>
          <a:blip r:embed="rId5"/>
          <a:stretch>
            <a:fillRect/>
          </a:stretch>
        </p:blipFill>
        <p:spPr>
          <a:xfrm>
            <a:off x="9712404" y="2283738"/>
            <a:ext cx="4054197" cy="2505670"/>
          </a:xfrm>
          <a:prstGeom prst="rect">
            <a:avLst/>
          </a:prstGeom>
        </p:spPr>
      </p:pic>
      <p:sp>
        <p:nvSpPr>
          <p:cNvPr id="10" name="Text 5"/>
          <p:cNvSpPr/>
          <p:nvPr/>
        </p:nvSpPr>
        <p:spPr>
          <a:xfrm>
            <a:off x="9712404" y="509789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Healthcare</a:t>
            </a:r>
            <a:endParaRPr lang="en-US" sz="2400" dirty="0"/>
          </a:p>
        </p:txBody>
      </p:sp>
      <p:sp>
        <p:nvSpPr>
          <p:cNvPr id="11" name="Text 6"/>
          <p:cNvSpPr/>
          <p:nvPr/>
        </p:nvSpPr>
        <p:spPr>
          <a:xfrm>
            <a:off x="9712404" y="5631418"/>
            <a:ext cx="4054197"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It holds promise for advancements in medical diagnostics, drug discovery, and personalized medicine.</a:t>
            </a:r>
            <a:endParaRPr lang="en-US" sz="1900" dirty="0"/>
          </a:p>
        </p:txBody>
      </p:sp>
      <p:pic>
        <p:nvPicPr>
          <p:cNvPr id="12" name="Image 1"/>
          <p:cNvPicPr/>
          <p:nvPr/>
        </p:nvPicPr>
        <p:blipFill>
          <a:blip r:embed="rId6" cstate="print"/>
          <a:stretch>
            <a:fillRect/>
          </a:stretch>
        </p:blipFill>
        <p:spPr>
          <a:xfrm>
            <a:off x="0" y="0"/>
            <a:ext cx="1913860" cy="368300"/>
          </a:xfrm>
          <a:prstGeom prst="rect">
            <a:avLst/>
          </a:prstGeom>
        </p:spPr>
      </p:pic>
      <p:pic>
        <p:nvPicPr>
          <p:cNvPr id="13" name="Picture 3"/>
          <p:cNvPicPr>
            <a:picLocks noChangeAspect="1" noChangeArrowheads="1"/>
          </p:cNvPicPr>
          <p:nvPr/>
        </p:nvPicPr>
        <p:blipFill>
          <a:blip r:embed="rId7"/>
          <a:srcRect/>
          <a:stretch>
            <a:fillRect/>
          </a:stretch>
        </p:blipFill>
        <p:spPr bwMode="auto">
          <a:xfrm>
            <a:off x="12769703" y="7708605"/>
            <a:ext cx="1860696" cy="520994"/>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0539" y="1173004"/>
            <a:ext cx="7675721" cy="1311116"/>
          </a:xfrm>
          <a:prstGeom prst="rect">
            <a:avLst/>
          </a:prstGeom>
          <a:noFill/>
          <a:ln/>
        </p:spPr>
        <p:txBody>
          <a:bodyPr wrap="square" lIns="0" tIns="0" rIns="0" bIns="0" rtlCol="0" anchor="t"/>
          <a:lstStyle/>
          <a:p>
            <a:pPr>
              <a:lnSpc>
                <a:spcPts val="5150"/>
              </a:lnSpc>
            </a:pPr>
            <a:r>
              <a:rPr lang="en-US" sz="4100" dirty="0" smtClean="0">
                <a:solidFill>
                  <a:srgbClr val="F5F0F0"/>
                </a:solidFill>
                <a:latin typeface="Merriweather" pitchFamily="34" charset="0"/>
                <a:ea typeface="Merriweather" pitchFamily="34" charset="-122"/>
                <a:cs typeface="Merriweather" pitchFamily="34" charset="-120"/>
              </a:rPr>
              <a:t>Understanding Epilepsy: A Complex Challenge</a:t>
            </a:r>
            <a:endParaRPr lang="en-US" sz="4100" dirty="0" smtClean="0"/>
          </a:p>
          <a:p>
            <a:pPr marL="0" indent="0">
              <a:lnSpc>
                <a:spcPts val="5150"/>
              </a:lnSpc>
              <a:buNone/>
            </a:pPr>
            <a:endParaRPr lang="en-US" sz="4100" dirty="0"/>
          </a:p>
        </p:txBody>
      </p:sp>
      <p:sp>
        <p:nvSpPr>
          <p:cNvPr id="4" name="Shape 1"/>
          <p:cNvSpPr/>
          <p:nvPr/>
        </p:nvSpPr>
        <p:spPr>
          <a:xfrm>
            <a:off x="6220539" y="3034665"/>
            <a:ext cx="367070" cy="367070"/>
          </a:xfrm>
          <a:prstGeom prst="roundRect">
            <a:avLst>
              <a:gd name="adj" fmla="val 24001"/>
            </a:avLst>
          </a:prstGeom>
          <a:solidFill>
            <a:srgbClr val="003180"/>
          </a:solidFill>
          <a:ln w="7620">
            <a:solidFill>
              <a:srgbClr val="194A99"/>
            </a:solidFill>
            <a:prstDash val="solid"/>
          </a:ln>
        </p:spPr>
      </p:sp>
      <p:sp>
        <p:nvSpPr>
          <p:cNvPr id="5" name="Text 2"/>
          <p:cNvSpPr/>
          <p:nvPr/>
        </p:nvSpPr>
        <p:spPr>
          <a:xfrm>
            <a:off x="6797278" y="3034665"/>
            <a:ext cx="3156347" cy="655320"/>
          </a:xfrm>
          <a:prstGeom prst="rect">
            <a:avLst/>
          </a:prstGeom>
          <a:noFill/>
          <a:ln/>
        </p:spPr>
        <p:txBody>
          <a:bodyPr wrap="square" lIns="0" tIns="0" rIns="0" bIns="0" rtlCol="0" anchor="t"/>
          <a:lstStyle/>
          <a:p>
            <a:pPr marL="0" indent="0">
              <a:lnSpc>
                <a:spcPts val="2550"/>
              </a:lnSpc>
              <a:buNone/>
            </a:pPr>
            <a:r>
              <a:rPr lang="en-US" sz="2050" dirty="0">
                <a:solidFill>
                  <a:srgbClr val="E2E6E9"/>
                </a:solidFill>
                <a:latin typeface="Merriweather" pitchFamily="34" charset="0"/>
                <a:ea typeface="Merriweather" pitchFamily="34" charset="-122"/>
                <a:cs typeface="Merriweather" pitchFamily="34" charset="-120"/>
              </a:rPr>
              <a:t>Seizures: Unpredictable Events</a:t>
            </a:r>
            <a:endParaRPr lang="en-US" sz="2050" dirty="0"/>
          </a:p>
        </p:txBody>
      </p:sp>
      <p:sp>
        <p:nvSpPr>
          <p:cNvPr id="6" name="Text 3"/>
          <p:cNvSpPr/>
          <p:nvPr/>
        </p:nvSpPr>
        <p:spPr>
          <a:xfrm>
            <a:off x="6797278" y="3815834"/>
            <a:ext cx="3156347" cy="1006912"/>
          </a:xfrm>
          <a:prstGeom prst="rect">
            <a:avLst/>
          </a:prstGeom>
          <a:noFill/>
          <a:ln/>
        </p:spPr>
        <p:txBody>
          <a:bodyPr wrap="square" lIns="0" tIns="0" rIns="0" bIns="0" rtlCol="0" anchor="t"/>
          <a:lstStyle/>
          <a:p>
            <a:pPr marL="0" indent="0">
              <a:lnSpc>
                <a:spcPts val="2600"/>
              </a:lnSpc>
              <a:buNone/>
            </a:pPr>
            <a:r>
              <a:rPr lang="en-US" sz="1650" dirty="0">
                <a:solidFill>
                  <a:srgbClr val="E2E6E9"/>
                </a:solidFill>
                <a:latin typeface="Merriweather" pitchFamily="34" charset="0"/>
                <a:ea typeface="Merriweather" pitchFamily="34" charset="-122"/>
                <a:cs typeface="Merriweather" pitchFamily="34" charset="-120"/>
              </a:rPr>
              <a:t>Epilepsy is characterized by recurrent seizures, often unpredictable and disruptive.</a:t>
            </a:r>
            <a:endParaRPr lang="en-US" sz="1650" dirty="0"/>
          </a:p>
        </p:txBody>
      </p:sp>
      <p:sp>
        <p:nvSpPr>
          <p:cNvPr id="7" name="Shape 4"/>
          <p:cNvSpPr/>
          <p:nvPr/>
        </p:nvSpPr>
        <p:spPr>
          <a:xfrm>
            <a:off x="10163294" y="3034665"/>
            <a:ext cx="367070" cy="367070"/>
          </a:xfrm>
          <a:prstGeom prst="roundRect">
            <a:avLst>
              <a:gd name="adj" fmla="val 24001"/>
            </a:avLst>
          </a:prstGeom>
          <a:solidFill>
            <a:srgbClr val="003180"/>
          </a:solidFill>
          <a:ln w="7620">
            <a:solidFill>
              <a:srgbClr val="194A99"/>
            </a:solidFill>
            <a:prstDash val="solid"/>
          </a:ln>
        </p:spPr>
      </p:sp>
      <p:sp>
        <p:nvSpPr>
          <p:cNvPr id="8" name="Text 5"/>
          <p:cNvSpPr/>
          <p:nvPr/>
        </p:nvSpPr>
        <p:spPr>
          <a:xfrm>
            <a:off x="10740033" y="3034665"/>
            <a:ext cx="3156347" cy="982980"/>
          </a:xfrm>
          <a:prstGeom prst="rect">
            <a:avLst/>
          </a:prstGeom>
          <a:noFill/>
          <a:ln/>
        </p:spPr>
        <p:txBody>
          <a:bodyPr wrap="square" lIns="0" tIns="0" rIns="0" bIns="0" rtlCol="0" anchor="t"/>
          <a:lstStyle/>
          <a:p>
            <a:pPr marL="0" indent="0">
              <a:lnSpc>
                <a:spcPts val="2550"/>
              </a:lnSpc>
              <a:buNone/>
            </a:pPr>
            <a:r>
              <a:rPr lang="en-US" sz="2050" dirty="0">
                <a:solidFill>
                  <a:srgbClr val="E2E6E9"/>
                </a:solidFill>
                <a:latin typeface="Merriweather" pitchFamily="34" charset="0"/>
                <a:ea typeface="Merriweather" pitchFamily="34" charset="-122"/>
                <a:cs typeface="Merriweather" pitchFamily="34" charset="-120"/>
              </a:rPr>
              <a:t>Diagnosis and Management: A Multifaceted Process</a:t>
            </a:r>
            <a:endParaRPr lang="en-US" sz="2050" dirty="0"/>
          </a:p>
        </p:txBody>
      </p:sp>
      <p:sp>
        <p:nvSpPr>
          <p:cNvPr id="9" name="Text 6"/>
          <p:cNvSpPr/>
          <p:nvPr/>
        </p:nvSpPr>
        <p:spPr>
          <a:xfrm>
            <a:off x="10740033" y="4143494"/>
            <a:ext cx="3156347" cy="1342549"/>
          </a:xfrm>
          <a:prstGeom prst="rect">
            <a:avLst/>
          </a:prstGeom>
          <a:noFill/>
          <a:ln/>
        </p:spPr>
        <p:txBody>
          <a:bodyPr wrap="square" lIns="0" tIns="0" rIns="0" bIns="0" rtlCol="0" anchor="t"/>
          <a:lstStyle/>
          <a:p>
            <a:pPr marL="0" indent="0">
              <a:lnSpc>
                <a:spcPts val="2600"/>
              </a:lnSpc>
              <a:buNone/>
            </a:pPr>
            <a:r>
              <a:rPr lang="en-US" sz="1650" dirty="0">
                <a:solidFill>
                  <a:srgbClr val="E2E6E9"/>
                </a:solidFill>
                <a:latin typeface="Merriweather" pitchFamily="34" charset="0"/>
                <a:ea typeface="Merriweather" pitchFamily="34" charset="-122"/>
                <a:cs typeface="Merriweather" pitchFamily="34" charset="-120"/>
              </a:rPr>
              <a:t>Accurate diagnosis and effective seizure management require careful observation, monitoring, and treatment.</a:t>
            </a:r>
            <a:endParaRPr lang="en-US" sz="1650" dirty="0"/>
          </a:p>
        </p:txBody>
      </p:sp>
      <p:sp>
        <p:nvSpPr>
          <p:cNvPr id="10" name="Shape 7"/>
          <p:cNvSpPr/>
          <p:nvPr/>
        </p:nvSpPr>
        <p:spPr>
          <a:xfrm>
            <a:off x="6220539" y="5931694"/>
            <a:ext cx="367070" cy="367070"/>
          </a:xfrm>
          <a:prstGeom prst="roundRect">
            <a:avLst>
              <a:gd name="adj" fmla="val 24001"/>
            </a:avLst>
          </a:prstGeom>
          <a:solidFill>
            <a:srgbClr val="003180"/>
          </a:solidFill>
          <a:ln w="7620">
            <a:solidFill>
              <a:srgbClr val="194A99"/>
            </a:solidFill>
            <a:prstDash val="solid"/>
          </a:ln>
        </p:spPr>
      </p:sp>
      <p:sp>
        <p:nvSpPr>
          <p:cNvPr id="11" name="Text 8"/>
          <p:cNvSpPr/>
          <p:nvPr/>
        </p:nvSpPr>
        <p:spPr>
          <a:xfrm>
            <a:off x="6797278" y="5931694"/>
            <a:ext cx="4249936" cy="327660"/>
          </a:xfrm>
          <a:prstGeom prst="rect">
            <a:avLst/>
          </a:prstGeom>
          <a:noFill/>
          <a:ln/>
        </p:spPr>
        <p:txBody>
          <a:bodyPr wrap="none" lIns="0" tIns="0" rIns="0" bIns="0" rtlCol="0" anchor="t"/>
          <a:lstStyle/>
          <a:p>
            <a:pPr marL="0" indent="0">
              <a:lnSpc>
                <a:spcPts val="2550"/>
              </a:lnSpc>
              <a:buNone/>
            </a:pPr>
            <a:r>
              <a:rPr lang="en-US" sz="2050" dirty="0">
                <a:solidFill>
                  <a:srgbClr val="E2E6E9"/>
                </a:solidFill>
                <a:latin typeface="Merriweather" pitchFamily="34" charset="0"/>
                <a:ea typeface="Merriweather" pitchFamily="34" charset="-122"/>
                <a:cs typeface="Merriweather" pitchFamily="34" charset="-120"/>
              </a:rPr>
              <a:t>Current Approaches: Limitations</a:t>
            </a:r>
            <a:endParaRPr lang="en-US" sz="2050" dirty="0"/>
          </a:p>
        </p:txBody>
      </p:sp>
      <p:sp>
        <p:nvSpPr>
          <p:cNvPr id="12" name="Text 9"/>
          <p:cNvSpPr/>
          <p:nvPr/>
        </p:nvSpPr>
        <p:spPr>
          <a:xfrm>
            <a:off x="6797278" y="6385203"/>
            <a:ext cx="7098982" cy="671274"/>
          </a:xfrm>
          <a:prstGeom prst="rect">
            <a:avLst/>
          </a:prstGeom>
          <a:noFill/>
          <a:ln/>
        </p:spPr>
        <p:txBody>
          <a:bodyPr wrap="square" lIns="0" tIns="0" rIns="0" bIns="0" rtlCol="0" anchor="t"/>
          <a:lstStyle/>
          <a:p>
            <a:pPr marL="0" indent="0">
              <a:lnSpc>
                <a:spcPts val="2600"/>
              </a:lnSpc>
              <a:buNone/>
            </a:pPr>
            <a:r>
              <a:rPr lang="en-US" sz="1650" dirty="0">
                <a:solidFill>
                  <a:srgbClr val="E2E6E9"/>
                </a:solidFill>
                <a:latin typeface="Merriweather" pitchFamily="34" charset="0"/>
                <a:ea typeface="Merriweather" pitchFamily="34" charset="-122"/>
                <a:cs typeface="Merriweather" pitchFamily="34" charset="-120"/>
              </a:rPr>
              <a:t>Traditional methods for seizure detection and treatment have limitations in accuracy, response time, and patient comfort.</a:t>
            </a:r>
            <a:endParaRPr lang="en-US" sz="1650" dirty="0"/>
          </a:p>
        </p:txBody>
      </p:sp>
      <p:pic>
        <p:nvPicPr>
          <p:cNvPr id="13" name="Image 1"/>
          <p:cNvPicPr/>
          <p:nvPr/>
        </p:nvPicPr>
        <p:blipFill>
          <a:blip r:embed="rId4" cstate="print"/>
          <a:stretch>
            <a:fillRect/>
          </a:stretch>
        </p:blipFill>
        <p:spPr>
          <a:xfrm>
            <a:off x="0" y="0"/>
            <a:ext cx="1913860" cy="368300"/>
          </a:xfrm>
          <a:prstGeom prst="rect">
            <a:avLst/>
          </a:prstGeom>
        </p:spPr>
      </p:pic>
      <p:pic>
        <p:nvPicPr>
          <p:cNvPr id="14" name="Picture 3"/>
          <p:cNvPicPr>
            <a:picLocks noChangeAspect="1" noChangeArrowheads="1"/>
          </p:cNvPicPr>
          <p:nvPr/>
        </p:nvPicPr>
        <p:blipFill>
          <a:blip r:embed="rId5"/>
          <a:srcRect/>
          <a:stretch>
            <a:fillRect/>
          </a:stretch>
        </p:blipFill>
        <p:spPr bwMode="auto">
          <a:xfrm>
            <a:off x="12769703" y="7708605"/>
            <a:ext cx="1860696" cy="520994"/>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943</Words>
  <Application>Microsoft Office PowerPoint</Application>
  <PresentationFormat>Custom</PresentationFormat>
  <Paragraphs>156</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Merriweather</vt:lpstr>
      <vt:lpstr>Times New Roman</vt:lpstr>
      <vt:lpstr>Merriweather Bold</vt:lpstr>
      <vt:lpstr>Wingdings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pc</cp:lastModifiedBy>
  <cp:revision>17</cp:revision>
  <dcterms:created xsi:type="dcterms:W3CDTF">2024-11-15T09:11:28Z</dcterms:created>
  <dcterms:modified xsi:type="dcterms:W3CDTF">2024-11-21T06:24:29Z</dcterms:modified>
</cp:coreProperties>
</file>